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BEB8F-03D3-4E98-B9CF-3D872B908BEF}" type="datetimeFigureOut">
              <a:rPr lang="en-GB" smtClean="0"/>
              <a:pPr/>
              <a:t>07/02/2022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406EA-3597-47CE-BD39-912D37E405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13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5640-5BE0-45B5-9702-0D6842D8BE23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5437-698A-4A0F-BCE5-B31A84524072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187C-DC75-415D-8B6D-FAE77C9923C9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E2-771E-4303-8D5D-6ABB47B456E9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2F5-713D-40CA-9F3F-A6275DF72C93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FB59-F74D-4D39-BAE0-FB8C98F92957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13B6-1FD0-496E-9D1E-1029ABE18B77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0A55-605A-4B01-819F-535435B69DFE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7A4D-69EC-4847-9B00-D181DDB56630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A4E0-17E1-440F-BB95-A89695E9D2F7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584D-6E64-47DD-A31D-F26FBDB6BE7E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6E6D-C270-40FA-B9F0-5CEAD366DA49}" type="datetime1">
              <a:rPr lang="en-GB" smtClean="0"/>
              <a:pPr/>
              <a:t>07/02/2022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15118-CC6C-4CD2-A170-EFABB8B08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Enterprise web architectures: </a:t>
            </a:r>
            <a:r>
              <a:rPr lang="en-GB" dirty="0" smtClean="0"/>
              <a:t>doing well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an enterprise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Not a toy; not a personal website</a:t>
            </a:r>
          </a:p>
          <a:p>
            <a:r>
              <a:rPr lang="en-GB" dirty="0" smtClean="0"/>
              <a:t>Scale</a:t>
            </a:r>
          </a:p>
          <a:p>
            <a:r>
              <a:rPr lang="en-GB" dirty="0" smtClean="0"/>
              <a:t>Commercial importance to company</a:t>
            </a:r>
          </a:p>
          <a:p>
            <a:r>
              <a:rPr lang="en-GB" dirty="0" smtClean="0"/>
              <a:t>Frequently changing requirements</a:t>
            </a:r>
          </a:p>
          <a:p>
            <a:r>
              <a:rPr lang="en-GB" dirty="0" smtClean="0"/>
              <a:t>Scalability</a:t>
            </a:r>
          </a:p>
          <a:p>
            <a:r>
              <a:rPr lang="en-GB" dirty="0" smtClean="0"/>
              <a:t>Development team</a:t>
            </a:r>
          </a:p>
          <a:p>
            <a:pPr lvl="1"/>
            <a:r>
              <a:rPr lang="en-GB" dirty="0" smtClean="0"/>
              <a:t>large</a:t>
            </a:r>
          </a:p>
          <a:p>
            <a:pPr lvl="1"/>
            <a:r>
              <a:rPr lang="en-GB" dirty="0" smtClean="0"/>
              <a:t>distributed</a:t>
            </a:r>
          </a:p>
          <a:p>
            <a:pPr lvl="1"/>
            <a:r>
              <a:rPr lang="en-GB" dirty="0" smtClean="0"/>
              <a:t>changing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architecture?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Difference between builders and architects</a:t>
            </a:r>
          </a:p>
          <a:p>
            <a:r>
              <a:rPr lang="en-GB" dirty="0" smtClean="0"/>
              <a:t>Wikipedia definition:</a:t>
            </a:r>
          </a:p>
          <a:p>
            <a:pPr lvl="1"/>
            <a:r>
              <a:rPr lang="en-GB" dirty="0"/>
              <a:t>Software architecture refers to the fundamental structures of a software system and the discipline of creating such structures and systems. Each </a:t>
            </a:r>
            <a:r>
              <a:rPr lang="en-GB" b="1" dirty="0"/>
              <a:t>structure</a:t>
            </a:r>
            <a:r>
              <a:rPr lang="en-GB" dirty="0"/>
              <a:t> comprises software elements, relations among them, and properties of both elements and relations.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3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Java?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Alternatives:</a:t>
            </a:r>
          </a:p>
          <a:p>
            <a:pPr lvl="1"/>
            <a:r>
              <a:rPr lang="en-GB" dirty="0" smtClean="0"/>
              <a:t>PHP</a:t>
            </a:r>
          </a:p>
          <a:p>
            <a:pPr lvl="1"/>
            <a:r>
              <a:rPr lang="en-GB" dirty="0" smtClean="0"/>
              <a:t>ASP .NET</a:t>
            </a:r>
          </a:p>
          <a:p>
            <a:pPr lvl="1"/>
            <a:r>
              <a:rPr lang="en-GB" dirty="0" smtClean="0"/>
              <a:t>many others</a:t>
            </a:r>
          </a:p>
          <a:p>
            <a:r>
              <a:rPr lang="en-GB" dirty="0" smtClean="0"/>
              <a:t>Java is:</a:t>
            </a:r>
          </a:p>
          <a:p>
            <a:pPr lvl="1"/>
            <a:r>
              <a:rPr lang="en-GB" dirty="0" smtClean="0"/>
              <a:t>most innovative</a:t>
            </a:r>
          </a:p>
          <a:p>
            <a:pPr lvl="1"/>
            <a:r>
              <a:rPr lang="en-GB" dirty="0" smtClean="0"/>
              <a:t>free, open source (including most tools)</a:t>
            </a:r>
          </a:p>
          <a:p>
            <a:pPr lvl="1"/>
            <a:r>
              <a:rPr lang="en-GB" dirty="0" smtClean="0"/>
              <a:t>well supported</a:t>
            </a:r>
          </a:p>
          <a:p>
            <a:pPr lvl="1"/>
            <a:r>
              <a:rPr lang="en-GB" dirty="0" smtClean="0"/>
              <a:t>supports the MVC pattern strongly</a:t>
            </a:r>
          </a:p>
          <a:p>
            <a:pPr lvl="1"/>
            <a:r>
              <a:rPr lang="en-GB" dirty="0" smtClean="0"/>
              <a:t>a </a:t>
            </a:r>
            <a:r>
              <a:rPr lang="en-GB" smtClean="0"/>
              <a:t>contrast to PHP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technologies we will learn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Java EE</a:t>
            </a:r>
          </a:p>
          <a:p>
            <a:pPr lvl="1"/>
            <a:r>
              <a:rPr lang="en-GB" dirty="0" smtClean="0"/>
              <a:t>JSF</a:t>
            </a:r>
          </a:p>
          <a:p>
            <a:pPr lvl="1"/>
            <a:r>
              <a:rPr lang="en-GB" dirty="0" smtClean="0"/>
              <a:t>JPA</a:t>
            </a:r>
          </a:p>
          <a:p>
            <a:pPr lvl="1"/>
            <a:r>
              <a:rPr lang="en-GB" dirty="0" smtClean="0"/>
              <a:t>EJB</a:t>
            </a:r>
          </a:p>
          <a:p>
            <a:pPr lvl="1"/>
            <a:r>
              <a:rPr lang="en-GB" dirty="0" smtClean="0"/>
              <a:t>JAAS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Tools</a:t>
            </a:r>
          </a:p>
          <a:p>
            <a:pPr lvl="1"/>
            <a:r>
              <a:rPr lang="en-GB" dirty="0" smtClean="0"/>
              <a:t>NetBeans</a:t>
            </a:r>
          </a:p>
          <a:p>
            <a:pPr lvl="1"/>
            <a:r>
              <a:rPr lang="en-GB" dirty="0" smtClean="0"/>
              <a:t>Glassfish</a:t>
            </a:r>
            <a:endParaRPr lang="en-GB" dirty="0" smtClean="0"/>
          </a:p>
          <a:p>
            <a:pPr lvl="1"/>
            <a:r>
              <a:rPr lang="en-GB" dirty="0" smtClean="0"/>
              <a:t>Git</a:t>
            </a:r>
          </a:p>
          <a:p>
            <a:pPr lvl="1"/>
            <a:r>
              <a:rPr lang="en-GB" dirty="0" smtClean="0"/>
              <a:t>Maven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Teaching and learning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Teach (me)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Define scope of unit</a:t>
            </a:r>
          </a:p>
          <a:p>
            <a:r>
              <a:rPr lang="en-GB" dirty="0" smtClean="0"/>
              <a:t>Introduction to key topics</a:t>
            </a:r>
          </a:p>
          <a:p>
            <a:r>
              <a:rPr lang="en-GB" dirty="0" smtClean="0"/>
              <a:t>Introduction to terminology</a:t>
            </a:r>
          </a:p>
          <a:p>
            <a:r>
              <a:rPr lang="en-GB" dirty="0" smtClean="0"/>
              <a:t>Concepts</a:t>
            </a:r>
          </a:p>
          <a:p>
            <a:pPr lvl="1"/>
            <a:r>
              <a:rPr lang="en-GB" dirty="0" smtClean="0"/>
              <a:t>all the above in lectures</a:t>
            </a:r>
          </a:p>
          <a:p>
            <a:r>
              <a:rPr lang="en-GB" dirty="0" smtClean="0"/>
              <a:t>Help with your practical problems</a:t>
            </a:r>
          </a:p>
          <a:p>
            <a:pPr lvl="1"/>
            <a:r>
              <a:rPr lang="en-GB" dirty="0" smtClean="0"/>
              <a:t>in practicals and by email/drop-in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Learn (you)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Detailed understanding of concepts</a:t>
            </a:r>
          </a:p>
          <a:p>
            <a:pPr lvl="1"/>
            <a:r>
              <a:rPr lang="en-GB" dirty="0" smtClean="0"/>
              <a:t>by reading</a:t>
            </a:r>
          </a:p>
          <a:p>
            <a:r>
              <a:rPr lang="en-GB" dirty="0" smtClean="0"/>
              <a:t>Practical experience of using technologies</a:t>
            </a:r>
          </a:p>
          <a:p>
            <a:pPr lvl="1"/>
            <a:r>
              <a:rPr lang="en-GB" dirty="0" smtClean="0"/>
              <a:t>by trial and error</a:t>
            </a:r>
          </a:p>
          <a:p>
            <a:r>
              <a:rPr lang="en-GB" dirty="0" smtClean="0"/>
              <a:t>Understanding technologies and how to apply them</a:t>
            </a:r>
          </a:p>
          <a:p>
            <a:pPr lvl="1"/>
            <a:r>
              <a:rPr lang="en-GB" dirty="0" smtClean="0"/>
              <a:t>by reflecting</a:t>
            </a:r>
          </a:p>
          <a:p>
            <a:r>
              <a:rPr lang="en-GB" dirty="0" smtClean="0"/>
              <a:t>Programming skills </a:t>
            </a:r>
          </a:p>
          <a:p>
            <a:pPr lvl="1"/>
            <a:r>
              <a:rPr lang="en-GB" dirty="0" smtClean="0"/>
              <a:t>by repeated practice</a:t>
            </a:r>
          </a:p>
          <a:p>
            <a:r>
              <a:rPr lang="en-GB" dirty="0" smtClean="0"/>
              <a:t>Programming discipline</a:t>
            </a:r>
          </a:p>
          <a:p>
            <a:pPr lvl="1"/>
            <a:r>
              <a:rPr lang="en-GB" dirty="0" smtClean="0"/>
              <a:t>by self-discipline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Programming in the large requires </a:t>
            </a:r>
            <a:r>
              <a:rPr lang="en-GB" b="1" dirty="0" smtClean="0"/>
              <a:t>discipline</a:t>
            </a:r>
            <a:r>
              <a:rPr lang="en-GB" dirty="0" smtClean="0"/>
              <a:t> and </a:t>
            </a:r>
            <a:r>
              <a:rPr lang="en-GB" b="1" dirty="0" smtClean="0"/>
              <a:t>consistency</a:t>
            </a:r>
          </a:p>
          <a:p>
            <a:r>
              <a:rPr lang="en-GB" dirty="0" smtClean="0"/>
              <a:t>Testing needs to be done thoroughly and continually</a:t>
            </a:r>
          </a:p>
          <a:p>
            <a:r>
              <a:rPr lang="en-GB" dirty="0" smtClean="0"/>
              <a:t>Poor code always needs improving </a:t>
            </a:r>
            <a:r>
              <a:rPr lang="en-GB" dirty="0" err="1" smtClean="0"/>
              <a:t>wrt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efficiency of algorithms</a:t>
            </a:r>
          </a:p>
          <a:p>
            <a:pPr lvl="1"/>
            <a:r>
              <a:rPr lang="en-GB" dirty="0" smtClean="0"/>
              <a:t>readability of code (identifiers)</a:t>
            </a:r>
          </a:p>
          <a:p>
            <a:pPr lvl="1"/>
            <a:r>
              <a:rPr lang="en-GB" dirty="0" smtClean="0"/>
              <a:t>standard layout (with one click)</a:t>
            </a:r>
          </a:p>
          <a:p>
            <a:pPr lvl="1"/>
            <a:r>
              <a:rPr lang="en-GB" dirty="0" smtClean="0"/>
              <a:t>refactor complex methods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JWP outline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5118-CC6C-4CD2-A170-EFABB8B085E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280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Enterprise web architectures: doing well</vt:lpstr>
      <vt:lpstr>What makes an enterprise system?</vt:lpstr>
      <vt:lpstr>What do we mean by architecture?</vt:lpstr>
      <vt:lpstr>Why Java?</vt:lpstr>
      <vt:lpstr>Key technologies we will learn</vt:lpstr>
      <vt:lpstr>Teaching and learning</vt:lpstr>
      <vt:lpstr>Key messages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web programming: how to succeed</dc:title>
  <dc:creator>Jim Briggs</dc:creator>
  <cp:lastModifiedBy>Jim Briggs</cp:lastModifiedBy>
  <cp:revision>10</cp:revision>
  <dcterms:created xsi:type="dcterms:W3CDTF">2012-09-14T08:14:56Z</dcterms:created>
  <dcterms:modified xsi:type="dcterms:W3CDTF">2022-02-07T15:41:19Z</dcterms:modified>
</cp:coreProperties>
</file>