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64" r:id="rId4"/>
    <p:sldId id="271" r:id="rId5"/>
    <p:sldId id="259" r:id="rId6"/>
    <p:sldId id="268" r:id="rId7"/>
    <p:sldId id="260" r:id="rId8"/>
    <p:sldId id="261" r:id="rId9"/>
    <p:sldId id="265" r:id="rId10"/>
    <p:sldId id="266" r:id="rId11"/>
    <p:sldId id="267" r:id="rId12"/>
    <p:sldId id="270" r:id="rId13"/>
    <p:sldId id="262" r:id="rId14"/>
    <p:sldId id="258" r:id="rId15"/>
    <p:sldId id="263" r:id="rId16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-108" y="-5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ACD3B3D-0E33-477D-B91D-CE8DE8A839F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2F31D-658B-4A41-BC1B-264EEF1619A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B99E4-4383-407F-B36E-7A31CC4F2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AA9ACB-7F5D-44EB-9C0C-2EE8DD83F0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F1AB1B-CABB-46DB-A138-7ADF03A213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521FB-2148-4912-AFC4-A115268133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18844-7403-4F30-BE17-B8FF1EB1659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DDAB1-467D-416B-A7A1-D652E799E1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B2194F-F457-410F-A373-5C8B5846A2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D764F-E628-46FE-BC35-442D52B344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731BE-CB9D-4189-B9EF-9381429BAB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EF47D-0FE6-4659-A6D9-87C7732827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GB" smtClean="0"/>
              <a:t>Pass data</a:t>
            </a:r>
            <a:endParaRPr lang="en-GB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71C2EB4-22F3-48B1-90C0-8BEF4B59C12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riggs.myweb.port.ac.uk/WEBP/notes/general/mynameis1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/>
              <a:t>Pass data</a:t>
            </a:r>
            <a:endParaRPr lang="en-GB" dirty="0"/>
          </a:p>
        </p:txBody>
      </p:sp>
      <p:sp>
        <p:nvSpPr>
          <p:cNvPr id="20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438454C5-C42E-4A24-B0BD-E6B2C2E992C8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GB" dirty="0" smtClean="0"/>
              <a:t>Passing data from an HTML page to a program</a:t>
            </a:r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Jim Briggs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21B80E9-CA58-4A50-9E7B-A27CFA9443A6}" type="slidenum">
              <a:rPr lang="en-GB"/>
              <a:pPr/>
              <a:t>10</a:t>
            </a:fld>
            <a:endParaRPr lang="en-GB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"Idempotent"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GB" sz="1800" dirty="0" smtClean="0"/>
              <a:t>Methods can also have the property of "idempotence" in that (aside from error or expiration issues) the </a:t>
            </a:r>
            <a:r>
              <a:rPr lang="en-GB" sz="1800" u="sng" dirty="0" smtClean="0"/>
              <a:t>side-effects</a:t>
            </a:r>
            <a:r>
              <a:rPr lang="en-GB" sz="1800" dirty="0" smtClean="0"/>
              <a:t> of N &gt; 0 identical requests is the same as for a single request. </a:t>
            </a:r>
          </a:p>
          <a:p>
            <a:pPr lvl="1"/>
            <a:r>
              <a:rPr lang="en-GB" sz="1600" dirty="0" smtClean="0"/>
              <a:t>The methods GET, HEAD, PUT and DELETE share this property. </a:t>
            </a:r>
          </a:p>
          <a:p>
            <a:pPr lvl="1"/>
            <a:r>
              <a:rPr lang="en-GB" sz="1600" dirty="0" smtClean="0"/>
              <a:t>Also, the methods OPTIONS and TRACE SHOULD NOT have side effects, and so are inherently idempotent. </a:t>
            </a:r>
          </a:p>
          <a:p>
            <a:r>
              <a:rPr lang="en-GB" sz="1800" dirty="0" smtClean="0"/>
              <a:t>However, it is possible that a sequence of several requests is non-idempotent, even if all of the methods executed in that sequence are idempotent. (A sequence is idempotent if a single execution of the entire sequence always yields a result that is not changed by a re-execution of all, or part, of that sequence.) For example, a sequence is non-idempotent if its result depends on a </a:t>
            </a:r>
            <a:r>
              <a:rPr lang="en-GB" sz="1800" u="sng" dirty="0" smtClean="0"/>
              <a:t>value that is later modified </a:t>
            </a:r>
            <a:r>
              <a:rPr lang="en-GB" sz="1800" dirty="0" smtClean="0"/>
              <a:t>in the same sequence. </a:t>
            </a:r>
          </a:p>
          <a:p>
            <a:r>
              <a:rPr lang="en-GB" sz="1800" dirty="0" smtClean="0"/>
              <a:t>A sequence that never has side effects is idempotent, by definition (provided that no concurrent operations are being executed on the same set of resources).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When to use which method?</a:t>
            </a:r>
            <a:endParaRPr lang="en-GB" smtClean="0"/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Autofit/>
          </a:bodyPr>
          <a:lstStyle/>
          <a:p>
            <a:r>
              <a:rPr lang="en-GB" sz="2000" dirty="0" smtClean="0"/>
              <a:t>Use GET for actions:</a:t>
            </a:r>
          </a:p>
          <a:p>
            <a:pPr lvl="1"/>
            <a:r>
              <a:rPr lang="en-GB" sz="1800" dirty="0" smtClean="0"/>
              <a:t>that are safe </a:t>
            </a:r>
          </a:p>
          <a:p>
            <a:pPr lvl="1"/>
            <a:r>
              <a:rPr lang="en-GB" sz="1800" dirty="0" smtClean="0"/>
              <a:t>that are idempotent</a:t>
            </a:r>
          </a:p>
          <a:p>
            <a:pPr lvl="1"/>
            <a:r>
              <a:rPr lang="en-GB" sz="1800" dirty="0" smtClean="0"/>
              <a:t>where the total length of the URI is less than 256 chars</a:t>
            </a:r>
          </a:p>
          <a:p>
            <a:pPr lvl="1"/>
            <a:r>
              <a:rPr lang="en-GB" sz="1800" dirty="0" smtClean="0"/>
              <a:t>where it's OK for the parameters to be visible to the user</a:t>
            </a:r>
          </a:p>
          <a:p>
            <a:pPr lvl="1"/>
            <a:r>
              <a:rPr lang="en-GB" sz="1800" dirty="0" smtClean="0"/>
              <a:t>where it's OK for the parameters to be preserved as part of a bookmark</a:t>
            </a:r>
            <a:endParaRPr lang="en-GB" sz="1800" dirty="0" smtClean="0"/>
          </a:p>
        </p:txBody>
      </p:sp>
      <p:sp>
        <p:nvSpPr>
          <p:cNvPr id="922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GB" sz="2000" dirty="0" smtClean="0"/>
              <a:t>Use POST for</a:t>
            </a:r>
          </a:p>
          <a:p>
            <a:pPr lvl="1"/>
            <a:r>
              <a:rPr lang="en-GB" sz="1800" dirty="0" smtClean="0"/>
              <a:t>everything else</a:t>
            </a:r>
            <a:endParaRPr lang="en-GB" sz="1800" dirty="0" smtClean="0"/>
          </a:p>
        </p:txBody>
      </p:sp>
      <p:sp>
        <p:nvSpPr>
          <p:cNvPr id="921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921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0778C-2702-4672-8E30-A963AA00BE07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1229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F03435C-E091-4A65-BC47-441453AA0E20}" type="slidenum">
              <a:rPr lang="en-GB"/>
              <a:pPr/>
              <a:t>12</a:t>
            </a:fld>
            <a:endParaRPr lang="en-GB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Recap on HTTP/CGI architecture</a:t>
            </a:r>
          </a:p>
        </p:txBody>
      </p:sp>
      <p:pic>
        <p:nvPicPr>
          <p:cNvPr id="12293" name="Picture 3" descr="CGI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51075"/>
            <a:ext cx="9144000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49434DD-0F1C-4810-B95B-D91B8B975225}" type="slidenum">
              <a:rPr lang="en-GB"/>
              <a:pPr/>
              <a:t>13</a:t>
            </a:fld>
            <a:endParaRPr lang="en-GB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Passing data via CGI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Environment variables</a:t>
            </a:r>
          </a:p>
          <a:p>
            <a:pPr lvl="1"/>
            <a:r>
              <a:rPr lang="en-GB" smtClean="0"/>
              <a:t>REQUEST_METHOD</a:t>
            </a:r>
          </a:p>
          <a:p>
            <a:pPr lvl="1"/>
            <a:r>
              <a:rPr lang="en-GB" smtClean="0"/>
              <a:t>CONTENT_LENGTH</a:t>
            </a:r>
          </a:p>
          <a:p>
            <a:pPr lvl="1"/>
            <a:r>
              <a:rPr lang="en-GB" smtClean="0"/>
              <a:t>QUERY_STRING</a:t>
            </a:r>
          </a:p>
          <a:p>
            <a:pPr lvl="1"/>
            <a:r>
              <a:rPr lang="en-GB" smtClean="0"/>
              <a:t>REMOTE_HOST</a:t>
            </a:r>
          </a:p>
          <a:p>
            <a:pPr lvl="1"/>
            <a:r>
              <a:rPr lang="en-GB" smtClean="0"/>
              <a:t>REMOTE_USER</a:t>
            </a:r>
          </a:p>
          <a:p>
            <a:r>
              <a:rPr lang="en-GB" smtClean="0"/>
              <a:t>Message body passed to stdin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1433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7A0AAF0-DC0D-4E83-B497-FF01B8F90DBE}" type="slidenum">
              <a:rPr lang="en-GB"/>
              <a:pPr/>
              <a:t>14</a:t>
            </a:fld>
            <a:endParaRPr lang="en-GB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An HTML form</a:t>
            </a:r>
          </a:p>
        </p:txBody>
      </p:sp>
      <p:pic>
        <p:nvPicPr>
          <p:cNvPr id="14341" name="Picture 15"/>
          <p:cNvPicPr>
            <a:picLocks noChangeAspect="1" noChangeArrowheads="1"/>
          </p:cNvPicPr>
          <p:nvPr/>
        </p:nvPicPr>
        <p:blipFill>
          <a:blip r:embed="rId2" cstate="print"/>
          <a:srcRect t="12798"/>
          <a:stretch>
            <a:fillRect/>
          </a:stretch>
        </p:blipFill>
        <p:spPr bwMode="auto">
          <a:xfrm>
            <a:off x="1524000" y="2297113"/>
            <a:ext cx="6248400" cy="375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D6E75EE-8C7B-4652-AD08-326AEF9FE304}" type="slidenum">
              <a:rPr lang="en-GB"/>
              <a:pPr/>
              <a:t>15</a:t>
            </a:fld>
            <a:endParaRPr lang="en-GB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Example program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http://briggs.myweb.port.ac.uk/WEBP/notes/general/mynameis1.pdf</a:t>
            </a:r>
            <a:endParaRPr lang="en-GB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/>
              <a:t>Pass data</a:t>
            </a:r>
            <a:endParaRPr lang="en-GB" dirty="0"/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908B0F-6AB2-4099-B408-C6388324CA82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Recap on HTTP/CGI architecture</a:t>
            </a:r>
          </a:p>
        </p:txBody>
      </p:sp>
      <p:pic>
        <p:nvPicPr>
          <p:cNvPr id="3077" name="Picture 3" descr="CGIArchitectur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251075"/>
            <a:ext cx="9144000" cy="289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/>
              <a:t>Pass data</a:t>
            </a:r>
            <a:endParaRPr lang="en-GB" dirty="0"/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4ED4102-476E-404B-BC9A-102ACDC6E91F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 example HTML form</a:t>
            </a:r>
          </a:p>
        </p:txBody>
      </p:sp>
      <p:pic>
        <p:nvPicPr>
          <p:cNvPr id="410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446338"/>
            <a:ext cx="4495800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 for example page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GB" dirty="0" smtClean="0"/>
              <a:t>… </a:t>
            </a:r>
          </a:p>
          <a:p>
            <a:pPr>
              <a:buNone/>
            </a:pPr>
            <a:r>
              <a:rPr lang="en-GB" dirty="0" smtClean="0"/>
              <a:t>  &lt;FORM name="form1" method="GET" action="http://www.weather.co.uk/forecast"&gt; </a:t>
            </a:r>
          </a:p>
          <a:p>
            <a:pPr>
              <a:buNone/>
            </a:pPr>
            <a:r>
              <a:rPr lang="en-GB" dirty="0" smtClean="0"/>
              <a:t>    &lt;H1&gt;Weather centre&lt;/H1&gt;</a:t>
            </a:r>
          </a:p>
          <a:p>
            <a:pPr>
              <a:buNone/>
            </a:pPr>
            <a:r>
              <a:rPr lang="en-GB" dirty="0" smtClean="0"/>
              <a:t>    &lt;P&gt;City &lt;INPUT name="city" type="text" id="city" value="Portsmouth"&gt; &lt;/P&gt; </a:t>
            </a:r>
          </a:p>
          <a:p>
            <a:pPr>
              <a:buNone/>
            </a:pPr>
            <a:r>
              <a:rPr lang="en-GB" dirty="0" smtClean="0"/>
              <a:t>    &lt;P&gt; &lt;LABEL&gt; &lt;INPUT name="day" type="radio" value="today" checked&gt; Today&lt;/LABEL&gt;</a:t>
            </a:r>
          </a:p>
          <a:p>
            <a:pPr>
              <a:buNone/>
            </a:pPr>
            <a:r>
              <a:rPr lang="en-GB" dirty="0" smtClean="0"/>
              <a:t>      &lt;BR&gt; &lt;LABEL&gt; &lt;INPUT name="day" type="radio" value="tomorrow"&gt; Tomorrow&lt;/LABEL&gt;</a:t>
            </a:r>
          </a:p>
          <a:p>
            <a:pPr>
              <a:buNone/>
            </a:pPr>
            <a:r>
              <a:rPr lang="en-GB" dirty="0" smtClean="0"/>
              <a:t>      &lt;BR&gt; &lt;LABEL&gt; &lt;INPUT name="day" type="radio" value="</a:t>
            </a:r>
            <a:r>
              <a:rPr lang="en-GB" dirty="0" err="1" smtClean="0"/>
              <a:t>dayafter</a:t>
            </a:r>
            <a:r>
              <a:rPr lang="en-GB" dirty="0" smtClean="0"/>
              <a:t>"&gt; Day after tomorrow&lt;/LABEL&gt;</a:t>
            </a:r>
          </a:p>
          <a:p>
            <a:pPr>
              <a:buNone/>
            </a:pPr>
            <a:r>
              <a:rPr lang="en-GB" dirty="0" smtClean="0"/>
              <a:t>      &lt;BR&gt; &lt;/P&gt; </a:t>
            </a:r>
          </a:p>
          <a:p>
            <a:pPr>
              <a:buNone/>
            </a:pPr>
            <a:r>
              <a:rPr lang="en-GB" dirty="0" smtClean="0"/>
              <a:t>  &lt;/FORM&gt;</a:t>
            </a:r>
          </a:p>
          <a:p>
            <a:pPr>
              <a:buNone/>
            </a:pPr>
            <a:r>
              <a:rPr lang="en-GB" dirty="0" smtClean="0"/>
              <a:t>…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2194F-F457-410F-A373-5C8B5846A2A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data via HTTP: GET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dirty="0" smtClean="0"/>
              <a:t>If the method is GET:</a:t>
            </a:r>
          </a:p>
          <a:p>
            <a:pPr marL="0" indent="0">
              <a:buFontTx/>
              <a:buNone/>
              <a:defRPr/>
            </a:pPr>
            <a:r>
              <a:rPr lang="en-GB" dirty="0" smtClean="0"/>
              <a:t>data passed in the query string</a:t>
            </a:r>
          </a:p>
          <a:p>
            <a:pPr lvl="1">
              <a:defRPr/>
            </a:pPr>
            <a:r>
              <a:rPr lang="en-GB" dirty="0" smtClean="0"/>
              <a:t>Which would result in the request</a:t>
            </a:r>
          </a:p>
          <a:p>
            <a:pPr marL="457200" lvl="1" indent="0">
              <a:buFontTx/>
              <a:buNone/>
              <a:defRPr/>
            </a:pPr>
            <a:r>
              <a:rPr lang="en-GB" sz="1900" b="1" dirty="0" smtClean="0"/>
              <a:t>GET www.weather.co.uk/forecast?city=Portsmouth&amp;day=today HTTP/1.1 </a:t>
            </a:r>
            <a:endParaRPr lang="en-GB" b="1" dirty="0" smtClean="0"/>
          </a:p>
          <a:p>
            <a:pPr lvl="1">
              <a:defRPr/>
            </a:pPr>
            <a:r>
              <a:rPr lang="en-GB" dirty="0" smtClean="0"/>
              <a:t>	and in the location bar of the browser</a:t>
            </a:r>
          </a:p>
          <a:p>
            <a:pPr marL="457200" lvl="1" indent="0">
              <a:buFontTx/>
              <a:buNone/>
              <a:defRPr/>
            </a:pPr>
            <a:r>
              <a:rPr lang="en-GB" sz="1900" b="1" dirty="0" smtClean="0">
                <a:latin typeface="Arial Unicode MS" pitchFamily="34" charset="-128"/>
              </a:rPr>
              <a:t>http://</a:t>
            </a:r>
            <a:r>
              <a:rPr lang="en-GB" sz="1900" b="1" dirty="0" smtClean="0"/>
              <a:t>www.weather.co.uk/forecast?city=Portsmouth&amp;day=today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dirty="0" smtClean="0"/>
              <a:t>Pass data</a:t>
            </a:r>
            <a:endParaRPr lang="en-GB" dirty="0"/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8E77E0B-3C97-4FD2-B02B-AC82D6B5DEDA}" type="slidenum">
              <a:rPr lang="en-GB"/>
              <a:pPr/>
              <a:t>5</a:t>
            </a:fld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Passing data via HTTP: 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dirty="0" smtClean="0"/>
              <a:t>If the method is POST:</a:t>
            </a:r>
          </a:p>
          <a:p>
            <a:pPr marL="0" indent="0">
              <a:buFontTx/>
              <a:buNone/>
              <a:defRPr/>
            </a:pPr>
            <a:r>
              <a:rPr lang="en-GB" dirty="0" smtClean="0"/>
              <a:t>data passed in the body of the message</a:t>
            </a:r>
          </a:p>
          <a:p>
            <a:pPr lvl="1">
              <a:defRPr/>
            </a:pPr>
            <a:r>
              <a:rPr lang="en-GB" dirty="0" smtClean="0"/>
              <a:t>Which would result in the request</a:t>
            </a:r>
          </a:p>
          <a:p>
            <a:pPr marL="457200" lvl="1" indent="0">
              <a:buFontTx/>
              <a:buNone/>
              <a:defRPr/>
            </a:pPr>
            <a:r>
              <a:rPr lang="en-GB" sz="1800" b="1" dirty="0" smtClean="0"/>
              <a:t>POST www.weather.co.uk/forecast HTTP/1.1</a:t>
            </a:r>
          </a:p>
          <a:p>
            <a:pPr marL="457200" lvl="1" indent="0">
              <a:buFontTx/>
              <a:buNone/>
              <a:defRPr/>
            </a:pPr>
            <a:r>
              <a:rPr lang="en-GB" sz="1800" b="1" dirty="0" smtClean="0"/>
              <a:t>... [headers]</a:t>
            </a:r>
          </a:p>
          <a:p>
            <a:pPr marL="457200" lvl="1" indent="0">
              <a:buFontTx/>
              <a:buNone/>
              <a:defRPr/>
            </a:pPr>
            <a:endParaRPr lang="en-GB" sz="1800" b="1" dirty="0" smtClean="0"/>
          </a:p>
          <a:p>
            <a:pPr marL="457200" lvl="1" indent="0">
              <a:buFontTx/>
              <a:buNone/>
              <a:defRPr/>
            </a:pPr>
            <a:r>
              <a:rPr lang="en-GB" sz="1800" b="1" dirty="0" smtClean="0"/>
              <a:t>city=</a:t>
            </a:r>
            <a:r>
              <a:rPr lang="en-GB" sz="1800" b="1" dirty="0" err="1" smtClean="0"/>
              <a:t>Portsmouth&amp;day</a:t>
            </a:r>
            <a:r>
              <a:rPr lang="en-GB" sz="1800" b="1" dirty="0" smtClean="0"/>
              <a:t>=today</a:t>
            </a:r>
          </a:p>
          <a:p>
            <a:pPr lvl="1">
              <a:defRPr/>
            </a:pPr>
            <a:r>
              <a:rPr lang="en-GB" sz="1800" dirty="0" smtClean="0"/>
              <a:t>	</a:t>
            </a:r>
            <a:r>
              <a:rPr lang="en-GB" dirty="0" smtClean="0"/>
              <a:t>and in the location bar of the browser</a:t>
            </a:r>
          </a:p>
          <a:p>
            <a:pPr marL="457200" lvl="1" indent="0">
              <a:buFontTx/>
              <a:buNone/>
              <a:defRPr/>
            </a:pPr>
            <a:r>
              <a:rPr lang="en-GB" sz="1800" b="1" dirty="0" smtClean="0">
                <a:latin typeface="Arial Unicode MS" pitchFamily="34" charset="-128"/>
              </a:rPr>
              <a:t>http://</a:t>
            </a:r>
            <a:r>
              <a:rPr lang="en-GB" sz="1800" b="1" dirty="0" smtClean="0"/>
              <a:t>www.weather.co.uk/</a:t>
            </a:r>
          </a:p>
          <a:p>
            <a:pPr marL="457200" lvl="1" indent="0">
              <a:buFontTx/>
              <a:buNone/>
              <a:defRPr/>
            </a:pPr>
            <a:endParaRPr lang="en-GB" b="1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910761F-7432-4236-AB4B-88EF971B719D}" type="slidenum">
              <a:rPr lang="en-GB"/>
              <a:pPr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305D09B-C575-48AF-BD7F-A4252E653419}" type="slidenum">
              <a:rPr lang="en-GB"/>
              <a:pPr/>
              <a:t>7</a:t>
            </a:fld>
            <a:endParaRPr lang="en-GB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HTTP encoding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Queries</a:t>
            </a:r>
          </a:p>
          <a:p>
            <a:pPr lvl="1"/>
            <a:r>
              <a:rPr lang="en-GB" smtClean="0"/>
              <a:t>? separates path from query</a:t>
            </a:r>
          </a:p>
          <a:p>
            <a:pPr lvl="1"/>
            <a:r>
              <a:rPr lang="en-GB" smtClean="0"/>
              <a:t>&amp; separates name/value pairs</a:t>
            </a:r>
          </a:p>
          <a:p>
            <a:pPr lvl="1"/>
            <a:r>
              <a:rPr lang="en-GB" smtClean="0"/>
              <a:t>= separates name and value</a:t>
            </a:r>
          </a:p>
          <a:p>
            <a:r>
              <a:rPr lang="en-GB" smtClean="0"/>
              <a:t>Both</a:t>
            </a:r>
          </a:p>
          <a:p>
            <a:pPr lvl="1"/>
            <a:r>
              <a:rPr lang="en-GB" smtClean="0"/>
              <a:t>+ for space</a:t>
            </a:r>
          </a:p>
          <a:p>
            <a:pPr lvl="1"/>
            <a:r>
              <a:rPr lang="en-GB" smtClean="0"/>
              <a:t>%xx for special characters (e.g. %7E for ~)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5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819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8504083-65C7-4103-9645-BACC9878020D}" type="slidenum">
              <a:rPr lang="en-GB"/>
              <a:pPr/>
              <a:t>8</a:t>
            </a:fld>
            <a:endParaRPr lang="en-GB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HTTP methods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GB" sz="2400" smtClean="0"/>
              <a:t>Standard methods</a:t>
            </a:r>
          </a:p>
          <a:p>
            <a:pPr lvl="1"/>
            <a:r>
              <a:rPr lang="en-GB" sz="2000" smtClean="0"/>
              <a:t>OPTIONS</a:t>
            </a:r>
          </a:p>
          <a:p>
            <a:pPr lvl="1"/>
            <a:r>
              <a:rPr lang="en-GB" sz="2000" smtClean="0"/>
              <a:t>GET </a:t>
            </a:r>
          </a:p>
          <a:p>
            <a:pPr lvl="1"/>
            <a:r>
              <a:rPr lang="en-GB" sz="2000" smtClean="0"/>
              <a:t>HEAD </a:t>
            </a:r>
          </a:p>
          <a:p>
            <a:pPr lvl="1"/>
            <a:r>
              <a:rPr lang="en-GB" sz="2000" smtClean="0"/>
              <a:t>POST </a:t>
            </a:r>
          </a:p>
          <a:p>
            <a:pPr lvl="1"/>
            <a:r>
              <a:rPr lang="en-GB" sz="2000" smtClean="0"/>
              <a:t>PUT </a:t>
            </a:r>
          </a:p>
          <a:p>
            <a:pPr lvl="1"/>
            <a:r>
              <a:rPr lang="en-GB" sz="2000" smtClean="0"/>
              <a:t>DELETE </a:t>
            </a:r>
          </a:p>
          <a:p>
            <a:pPr lvl="1"/>
            <a:r>
              <a:rPr lang="en-GB" sz="2000" smtClean="0"/>
              <a:t>TRACE </a:t>
            </a:r>
          </a:p>
          <a:p>
            <a:pPr lvl="1"/>
            <a:r>
              <a:rPr lang="en-GB" sz="2000" smtClean="0"/>
              <a:t>CONNECT </a:t>
            </a:r>
          </a:p>
          <a:p>
            <a:r>
              <a:rPr lang="en-GB" sz="2400" smtClean="0"/>
              <a:t>Extension methods</a:t>
            </a:r>
          </a:p>
        </p:txBody>
      </p:sp>
      <p:sp>
        <p:nvSpPr>
          <p:cNvPr id="819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n-GB" sz="2400" dirty="0" smtClean="0"/>
              <a:t>Means of passing parameters:</a:t>
            </a:r>
          </a:p>
          <a:p>
            <a:pPr lvl="1"/>
            <a:r>
              <a:rPr lang="en-GB" sz="2000" dirty="0" smtClean="0"/>
              <a:t>GET passes parameters in query</a:t>
            </a:r>
          </a:p>
          <a:p>
            <a:pPr lvl="1"/>
            <a:r>
              <a:rPr lang="en-GB" sz="2000" dirty="0" smtClean="0"/>
              <a:t>POST passes parameters in body (or both)</a:t>
            </a:r>
          </a:p>
          <a:p>
            <a:r>
              <a:rPr lang="en-GB" sz="2400" dirty="0" smtClean="0"/>
              <a:t>From a browser:</a:t>
            </a:r>
          </a:p>
          <a:p>
            <a:pPr lvl="1"/>
            <a:r>
              <a:rPr lang="en-GB" sz="2000" dirty="0" smtClean="0"/>
              <a:t>Links (&lt;A&gt; tags) result in GET actions</a:t>
            </a:r>
          </a:p>
          <a:p>
            <a:pPr lvl="1"/>
            <a:r>
              <a:rPr lang="en-GB" sz="2000" dirty="0" smtClean="0"/>
              <a:t>FORMS can use either GET or POST or another method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GB" smtClean="0"/>
              <a:t>Pass data</a:t>
            </a:r>
            <a:endParaRPr lang="en-GB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5187DB1-C816-4168-A07B-DD4CEA94BA52}" type="slidenum">
              <a:rPr lang="en-GB"/>
              <a:pPr/>
              <a:t>9</a:t>
            </a:fld>
            <a:endParaRPr lang="en-GB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"Safe"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800" dirty="0" err="1" smtClean="0"/>
              <a:t>Implementors</a:t>
            </a:r>
            <a:r>
              <a:rPr lang="en-GB" sz="1800" dirty="0" smtClean="0"/>
              <a:t> should be aware that the software represents the user in their interactions over the Internet, and should be careful to </a:t>
            </a:r>
            <a:r>
              <a:rPr lang="en-GB" sz="1800" u="sng" dirty="0" smtClean="0"/>
              <a:t>allow the user to be aware</a:t>
            </a:r>
            <a:r>
              <a:rPr lang="en-GB" sz="1800" dirty="0" smtClean="0"/>
              <a:t> of any actions they might take which may have an unexpected significance to themselves or others.</a:t>
            </a:r>
          </a:p>
          <a:p>
            <a:r>
              <a:rPr lang="en-GB" sz="1800" dirty="0" smtClean="0"/>
              <a:t>In particular, the convention has been established that the GET and HEAD methods SHOULD NOT have the significance of taking an action other than </a:t>
            </a:r>
            <a:r>
              <a:rPr lang="en-GB" sz="1800" u="sng" dirty="0" smtClean="0"/>
              <a:t>retrieval</a:t>
            </a:r>
            <a:r>
              <a:rPr lang="en-GB" sz="1800" dirty="0" smtClean="0"/>
              <a:t>. </a:t>
            </a:r>
          </a:p>
          <a:p>
            <a:pPr lvl="1"/>
            <a:r>
              <a:rPr lang="en-GB" sz="1600" dirty="0" smtClean="0"/>
              <a:t>These methods ought to be considered "safe". </a:t>
            </a:r>
          </a:p>
          <a:p>
            <a:pPr lvl="1"/>
            <a:r>
              <a:rPr lang="en-GB" sz="1600" dirty="0" smtClean="0"/>
              <a:t>This allows user agents to represent other methods, such as POST, PUT and DELETE, in a special way, so that the user is made aware of the fact that a possibly unsafe action is being requested. </a:t>
            </a:r>
          </a:p>
          <a:p>
            <a:r>
              <a:rPr lang="en-GB" sz="1800" dirty="0" smtClean="0"/>
              <a:t>Naturally, it is not possible to ensure that the server does not generate side-effects as a result of performing a GET request; in fact, some dynamic resources consider that a feature. </a:t>
            </a:r>
          </a:p>
          <a:p>
            <a:pPr lvl="1"/>
            <a:r>
              <a:rPr lang="en-GB" sz="1600" dirty="0" smtClean="0"/>
              <a:t>The important distinction here is that the user did not </a:t>
            </a:r>
            <a:r>
              <a:rPr lang="en-GB" sz="1600" u="sng" dirty="0" smtClean="0"/>
              <a:t>request</a:t>
            </a:r>
            <a:r>
              <a:rPr lang="en-GB" sz="1600" dirty="0" smtClean="0"/>
              <a:t> the side-effects, so therefore cannot be held accountable for them.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Jim lecture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Jim 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Jim lectur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Jim lectur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Settings\briggsj\My Documents\Templates\Jim lectures.pot</Template>
  <TotalTime>161</TotalTime>
  <Words>815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Jim lectures</vt:lpstr>
      <vt:lpstr>Passing data from an HTML page to a program</vt:lpstr>
      <vt:lpstr>Recap on HTTP/CGI architecture</vt:lpstr>
      <vt:lpstr>An example HTML form</vt:lpstr>
      <vt:lpstr>HTML for example page</vt:lpstr>
      <vt:lpstr>Passing data via HTTP: GET</vt:lpstr>
      <vt:lpstr>Passing data via HTTP: POST</vt:lpstr>
      <vt:lpstr>HTTP encoding</vt:lpstr>
      <vt:lpstr>HTTP methods</vt:lpstr>
      <vt:lpstr>"Safe"</vt:lpstr>
      <vt:lpstr>"Idempotent"</vt:lpstr>
      <vt:lpstr>When to use which method?</vt:lpstr>
      <vt:lpstr>Recap on HTTP/CGI architecture</vt:lpstr>
      <vt:lpstr>Passing data via CGI</vt:lpstr>
      <vt:lpstr>An HTML form</vt:lpstr>
      <vt:lpstr>Example program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Passing data from an HTML page to a program</dc:title>
  <dc:creator>Jim Briggs</dc:creator>
  <cp:lastModifiedBy>Jim Briggs</cp:lastModifiedBy>
  <cp:revision>23</cp:revision>
  <dcterms:created xsi:type="dcterms:W3CDTF">2004-10-14T13:27:37Z</dcterms:created>
  <dcterms:modified xsi:type="dcterms:W3CDTF">2013-10-07T12:39:54Z</dcterms:modified>
</cp:coreProperties>
</file>