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81" r:id="rId3"/>
    <p:sldId id="270" r:id="rId4"/>
    <p:sldId id="257" r:id="rId5"/>
    <p:sldId id="258" r:id="rId6"/>
    <p:sldId id="264" r:id="rId7"/>
    <p:sldId id="259" r:id="rId8"/>
    <p:sldId id="260" r:id="rId9"/>
    <p:sldId id="261" r:id="rId10"/>
    <p:sldId id="280" r:id="rId11"/>
    <p:sldId id="262" r:id="rId12"/>
    <p:sldId id="282" r:id="rId13"/>
    <p:sldId id="263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69" r:id="rId2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1" d="100"/>
          <a:sy n="101" d="100"/>
        </p:scale>
        <p:origin x="108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2F46F65-6F72-4C1E-A3EF-E0A9E5BB377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17695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27A9A12-AE3F-41E3-8047-D9809C62C4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7400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Web architecture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2CCA4B-AF78-41A2-BC7F-5F0C0B599E9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Web architecture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05157-9D55-4345-A0E9-260942D0110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Web architecture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D8FD72-17F0-4CA9-AB9E-47846775F9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Web architecture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C67AE-96AE-45B9-A2CC-1B2D36C440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Web architecture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4E67F1-58B9-47EB-B564-39630A221DD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Web architecture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4980F-1194-42CE-8141-82063124F0D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Web architecture</a:t>
            </a: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420BD-116A-4A27-9BFD-DC1774771DE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Web architecture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0F5B6A-2521-43DA-B64D-8A7100ECE4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Web architecture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6EE43-D2A5-441B-9949-31187B5B923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Web architecture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AF645-5381-474B-A996-B9881F4E6E7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Web architecture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E24F8D-DB2D-4EB7-A0F8-7C1760E433E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GB" smtClean="0"/>
              <a:t>Web architecture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CB118F3-EBEA-4857-B3A8-3F0F1C1FE6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datatracker.ietf.org/doc/html/rfc3875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Protocols/rfc2616/rfc2616.html" TargetMode="External"/><Relationship Id="rId2" Type="http://schemas.openxmlformats.org/officeDocument/2006/relationships/hyperlink" Target="https://tools.ietf.org/html/rfc723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ana.org/assignments/media-types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Web architecture</a:t>
            </a:r>
          </a:p>
        </p:txBody>
      </p:sp>
      <p:sp>
        <p:nvSpPr>
          <p:cNvPr id="20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5A380F-52A9-4310-BAD6-7A5C7802F31F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GB" smtClean="0"/>
              <a:t>Web architecture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mtClean="0"/>
              <a:t>Prof Jim </a:t>
            </a:r>
            <a:r>
              <a:rPr lang="en-GB" dirty="0" smtClean="0"/>
              <a:t>Briggs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Dynamic web pages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Web architecture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EC67AE-96AE-45B9-A2CC-1B2D36C440BC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Web architecture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2521F74-BBBB-4A26-86F3-CE24A3189104}" type="slidenum">
              <a:rPr lang="en-GB" smtClean="0"/>
              <a:pPr/>
              <a:t>11</a:t>
            </a:fld>
            <a:endParaRPr lang="en-GB" smtClean="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Dynamic web pages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Four models:</a:t>
            </a:r>
          </a:p>
          <a:p>
            <a:pPr lvl="1"/>
            <a:r>
              <a:rPr lang="en-GB" smtClean="0"/>
              <a:t>Server-side includes</a:t>
            </a:r>
          </a:p>
          <a:p>
            <a:pPr lvl="1"/>
            <a:r>
              <a:rPr lang="en-GB" smtClean="0"/>
              <a:t>CGI</a:t>
            </a:r>
          </a:p>
          <a:p>
            <a:pPr lvl="1"/>
            <a:r>
              <a:rPr lang="en-GB" smtClean="0"/>
              <a:t>Server modules</a:t>
            </a:r>
          </a:p>
          <a:p>
            <a:pPr lvl="1"/>
            <a:r>
              <a:rPr lang="en-GB" smtClean="0"/>
              <a:t>Auxiliary servers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Server side includes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Original technology</a:t>
            </a:r>
          </a:p>
          <a:p>
            <a:r>
              <a:rPr lang="en-GB" dirty="0" smtClean="0"/>
              <a:t>Tags in document processed by web server</a:t>
            </a:r>
          </a:p>
          <a:p>
            <a:r>
              <a:rPr lang="en-GB" dirty="0" smtClean="0"/>
              <a:t>Syntax</a:t>
            </a:r>
          </a:p>
          <a:p>
            <a:pPr lvl="1"/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&lt;!--#element attribute=value attribute=value ... --&gt;</a:t>
            </a:r>
          </a:p>
          <a:p>
            <a:pPr lvl="1"/>
            <a:r>
              <a:rPr lang="en-GB" dirty="0" smtClean="0">
                <a:solidFill>
                  <a:schemeClr val="tx1"/>
                </a:solidFill>
                <a:latin typeface="+mn-lt"/>
              </a:rPr>
              <a:t>Example:</a:t>
            </a:r>
          </a:p>
          <a:p>
            <a:pPr lvl="2"/>
            <a:r>
              <a:rPr lang="en-GB" dirty="0" smtClean="0">
                <a:solidFill>
                  <a:schemeClr val="tx1"/>
                </a:solidFill>
                <a:latin typeface="+mn-lt"/>
              </a:rPr>
              <a:t>This file last modified &lt;!--#echo </a:t>
            </a:r>
            <a:r>
              <a:rPr lang="en-GB" dirty="0" err="1" smtClean="0">
                <a:solidFill>
                  <a:schemeClr val="tx1"/>
                </a:solidFill>
                <a:latin typeface="+mn-lt"/>
              </a:rPr>
              <a:t>var</a:t>
            </a:r>
            <a:r>
              <a:rPr lang="en-GB" dirty="0" smtClean="0">
                <a:solidFill>
                  <a:schemeClr val="tx1"/>
                </a:solidFill>
                <a:latin typeface="+mn-lt"/>
              </a:rPr>
              <a:t>="LAST_MODIFIED" --&gt;</a:t>
            </a:r>
          </a:p>
          <a:p>
            <a:pPr lvl="1"/>
            <a:r>
              <a:rPr lang="en-GB" dirty="0" smtClean="0"/>
              <a:t>Dangerous:</a:t>
            </a:r>
          </a:p>
          <a:p>
            <a:pPr lvl="2"/>
            <a:r>
              <a:rPr lang="en-GB" dirty="0" smtClean="0">
                <a:solidFill>
                  <a:schemeClr val="tx1"/>
                </a:solidFill>
                <a:latin typeface="+mn-lt"/>
              </a:rPr>
              <a:t>&lt;!--#exec </a:t>
            </a:r>
            <a:r>
              <a:rPr lang="en-GB" dirty="0" err="1" smtClean="0">
                <a:solidFill>
                  <a:schemeClr val="tx1"/>
                </a:solidFill>
                <a:latin typeface="+mn-lt"/>
              </a:rPr>
              <a:t>cmd</a:t>
            </a:r>
            <a:r>
              <a:rPr lang="en-GB" dirty="0" smtClean="0">
                <a:solidFill>
                  <a:schemeClr val="tx1"/>
                </a:solidFill>
                <a:latin typeface="+mn-lt"/>
              </a:rPr>
              <a:t>="</a:t>
            </a:r>
            <a:r>
              <a:rPr lang="en-GB" dirty="0" err="1" smtClean="0">
                <a:solidFill>
                  <a:schemeClr val="tx1"/>
                </a:solidFill>
                <a:latin typeface="+mn-lt"/>
              </a:rPr>
              <a:t>ls</a:t>
            </a:r>
            <a:r>
              <a:rPr lang="en-GB" dirty="0" smtClean="0">
                <a:solidFill>
                  <a:schemeClr val="tx1"/>
                </a:solidFill>
                <a:latin typeface="+mn-lt"/>
              </a:rPr>
              <a:t>" --&gt;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Web architecture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EC67AE-96AE-45B9-A2CC-1B2D36C440BC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Web architecture</a:t>
            </a:r>
          </a:p>
        </p:txBody>
      </p:sp>
      <p:sp>
        <p:nvSpPr>
          <p:cNvPr id="1126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5A2C4A-07FE-46B4-84B1-D3622A495788}" type="slidenum">
              <a:rPr lang="en-GB" smtClean="0"/>
              <a:pPr/>
              <a:t>13</a:t>
            </a:fld>
            <a:endParaRPr lang="en-GB" smtClean="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CGI architecture</a:t>
            </a:r>
          </a:p>
        </p:txBody>
      </p:sp>
      <p:pic>
        <p:nvPicPr>
          <p:cNvPr id="11269" name="Picture 3" descr="CGIArchitectu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51075"/>
            <a:ext cx="9144000" cy="289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CGI characteristics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Web server creates a new process for each request that maps onto a program </a:t>
            </a:r>
          </a:p>
          <a:p>
            <a:r>
              <a:rPr lang="en-GB" dirty="0" smtClean="0"/>
              <a:t>Data passed according to CGI </a:t>
            </a:r>
          </a:p>
          <a:p>
            <a:r>
              <a:rPr lang="en-GB" dirty="0" smtClean="0"/>
              <a:t>Server reads output of program from program </a:t>
            </a:r>
          </a:p>
          <a:p>
            <a:r>
              <a:rPr lang="en-GB" dirty="0" smtClean="0"/>
              <a:t>CGI </a:t>
            </a:r>
            <a:r>
              <a:rPr lang="en-GB" dirty="0" smtClean="0"/>
              <a:t>spec:</a:t>
            </a:r>
          </a:p>
          <a:p>
            <a:pPr lvl="1"/>
            <a:r>
              <a:rPr lang="en-GB" dirty="0" smtClean="0">
                <a:hlinkClick r:id="rId2"/>
              </a:rPr>
              <a:t>https</a:t>
            </a:r>
            <a:r>
              <a:rPr lang="en-GB" dirty="0">
                <a:hlinkClick r:id="rId2"/>
              </a:rPr>
              <a:t>://</a:t>
            </a:r>
            <a:r>
              <a:rPr lang="en-GB" dirty="0" smtClean="0">
                <a:hlinkClick r:id="rId2"/>
              </a:rPr>
              <a:t>datatracker.ietf.org/doc/html/rfc3875.html</a:t>
            </a:r>
            <a:r>
              <a:rPr lang="en-GB" dirty="0" smtClean="0"/>
              <a:t> </a:t>
            </a:r>
          </a:p>
          <a:p>
            <a:r>
              <a:rPr lang="en-GB" dirty="0" smtClean="0"/>
              <a:t>Can </a:t>
            </a:r>
            <a:r>
              <a:rPr lang="en-GB" dirty="0" smtClean="0"/>
              <a:t>use pretty much any programming language – best known Perl, Python, C/C++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Web architecture</a:t>
            </a: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3FA9-4203-46D5-ABD5-0902B00B8F6D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Pros and cons of CGI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Pros:</a:t>
            </a:r>
          </a:p>
          <a:p>
            <a:pPr lvl="1"/>
            <a:r>
              <a:rPr lang="en-GB" dirty="0" smtClean="0"/>
              <a:t>Independent of server - if program crashes it cannot affect the server </a:t>
            </a:r>
          </a:p>
          <a:p>
            <a:pPr lvl="1"/>
            <a:r>
              <a:rPr lang="en-GB" dirty="0" smtClean="0"/>
              <a:t>The web server takes up less memory if it does not load any server modules </a:t>
            </a:r>
          </a:p>
          <a:p>
            <a:pPr lvl="1"/>
            <a:r>
              <a:rPr lang="en-GB" dirty="0" smtClean="0"/>
              <a:t>Any memory (or other resources) used by the CGI program is released when the CGI program terminates </a:t>
            </a:r>
            <a:endParaRPr lang="en-GB" dirty="0"/>
          </a:p>
        </p:txBody>
      </p:sp>
      <p:sp>
        <p:nvSpPr>
          <p:cNvPr id="1024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Cons:</a:t>
            </a:r>
          </a:p>
          <a:p>
            <a:pPr lvl="1"/>
            <a:r>
              <a:rPr lang="en-GB" dirty="0" smtClean="0"/>
              <a:t>The time to create a new process to handle the CGI request is relatively long </a:t>
            </a:r>
          </a:p>
          <a:p>
            <a:pPr lvl="1"/>
            <a:r>
              <a:rPr lang="en-GB" dirty="0" smtClean="0"/>
              <a:t>For programs that access databases, each new process must establish a new database connection </a:t>
            </a:r>
          </a:p>
          <a:p>
            <a:endParaRPr lang="en-GB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Web architecture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7360-2B3D-424B-8F6E-946F3BF69695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Web architecture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3EFA65-6CBC-43E3-B185-849CF6C83F9A}" type="slidenum">
              <a:rPr lang="en-GB"/>
              <a:pPr>
                <a:defRPr/>
              </a:pPr>
              <a:t>16</a:t>
            </a:fld>
            <a:endParaRPr lang="en-GB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Server module</a:t>
            </a:r>
          </a:p>
        </p:txBody>
      </p:sp>
      <p:pic>
        <p:nvPicPr>
          <p:cNvPr id="11269" name="Picture 3" descr="ServerAP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05013"/>
            <a:ext cx="9144000" cy="350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Server module characteristics</a:t>
            </a:r>
          </a:p>
        </p:txBody>
      </p:sp>
      <p:sp>
        <p:nvSpPr>
          <p:cNvPr id="12291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en-GB" dirty="0" smtClean="0"/>
              <a:t>Web server invokes interpreter via API for each request that maps onto a program </a:t>
            </a:r>
          </a:p>
          <a:p>
            <a:pPr eaLnBrk="1" hangingPunct="1"/>
            <a:r>
              <a:rPr lang="en-GB" dirty="0" smtClean="0"/>
              <a:t>Data passed via API </a:t>
            </a:r>
          </a:p>
          <a:p>
            <a:pPr eaLnBrk="1" hangingPunct="1"/>
            <a:r>
              <a:rPr lang="en-GB" dirty="0" smtClean="0"/>
              <a:t>Server gets output via API </a:t>
            </a:r>
          </a:p>
          <a:p>
            <a:pPr eaLnBrk="1" hangingPunct="1"/>
            <a:r>
              <a:rPr lang="en-GB" dirty="0" smtClean="0"/>
              <a:t>Popular for:</a:t>
            </a:r>
          </a:p>
          <a:p>
            <a:pPr lvl="1" eaLnBrk="1" hangingPunct="1"/>
            <a:r>
              <a:rPr lang="en-GB" dirty="0" smtClean="0"/>
              <a:t>PHP</a:t>
            </a:r>
          </a:p>
          <a:p>
            <a:pPr lvl="1" eaLnBrk="1" hangingPunct="1"/>
            <a:r>
              <a:rPr lang="en-GB" dirty="0" smtClean="0"/>
              <a:t>ASP.NET</a:t>
            </a:r>
          </a:p>
          <a:p>
            <a:pPr lvl="1" eaLnBrk="1" hangingPunct="1"/>
            <a:r>
              <a:rPr lang="en-GB" dirty="0" smtClean="0"/>
              <a:t>Perl (as an alternative to CGI)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B99FF0-8292-4FE2-869D-CF5418ACBC33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Web architecture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Pros and cons of server modules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GB" sz="2400" smtClean="0"/>
              <a:t>Pros:</a:t>
            </a:r>
          </a:p>
          <a:p>
            <a:pPr lvl="1" eaLnBrk="1" hangingPunct="1"/>
            <a:r>
              <a:rPr lang="en-GB" sz="2000" smtClean="0"/>
              <a:t>No need to create a separate process, therefore faster </a:t>
            </a:r>
          </a:p>
          <a:p>
            <a:pPr lvl="1" eaLnBrk="1" hangingPunct="1"/>
            <a:r>
              <a:rPr lang="en-GB" sz="2000" smtClean="0"/>
              <a:t>For programs that access databases, the server can maintain a persistent connection to a database, saving reconnection time </a:t>
            </a:r>
          </a:p>
        </p:txBody>
      </p:sp>
      <p:sp>
        <p:nvSpPr>
          <p:cNvPr id="13316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GB" sz="2400" dirty="0" smtClean="0"/>
              <a:t>Cons:</a:t>
            </a:r>
          </a:p>
          <a:p>
            <a:pPr lvl="1" eaLnBrk="1" hangingPunct="1"/>
            <a:r>
              <a:rPr lang="en-GB" sz="2000" dirty="0" smtClean="0"/>
              <a:t>Server and program inextricably linked - a crash within the server module may crash the server </a:t>
            </a:r>
          </a:p>
          <a:p>
            <a:pPr lvl="1" eaLnBrk="1" hangingPunct="1"/>
            <a:r>
              <a:rPr lang="en-GB" sz="2000" dirty="0" smtClean="0"/>
              <a:t>The web server will occupy more memory because of the size of the server module(s) it loads </a:t>
            </a:r>
          </a:p>
          <a:p>
            <a:pPr lvl="1" eaLnBrk="1" hangingPunct="1"/>
            <a:r>
              <a:rPr lang="en-GB" sz="2000" dirty="0" smtClean="0"/>
              <a:t>If any server module needs a lot of memory, that memory will not be released (at least not until the server dies)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0BB74F-9840-48F4-BF6A-7F0DA33F1797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Web architecture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Web architecture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548E08-ADC4-4A43-A1EC-74D54D9CC014}" type="slidenum">
              <a:rPr lang="en-GB"/>
              <a:pPr>
                <a:defRPr/>
              </a:pPr>
              <a:t>19</a:t>
            </a:fld>
            <a:endParaRPr lang="en-GB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Auxiliary server</a:t>
            </a:r>
          </a:p>
        </p:txBody>
      </p:sp>
      <p:pic>
        <p:nvPicPr>
          <p:cNvPr id="14341" name="Picture 3" descr="TomcatArchitectu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874963"/>
            <a:ext cx="83058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Web architecture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EC67AE-96AE-45B9-A2CC-1B2D36C440BC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Auxiliary server characteristics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GB" dirty="0" smtClean="0"/>
              <a:t>Auxiliary server runs on a different TCP/IP port (and potentially on a different machine) </a:t>
            </a:r>
          </a:p>
          <a:p>
            <a:pPr eaLnBrk="1" hangingPunct="1"/>
            <a:r>
              <a:rPr lang="en-GB" dirty="0" smtClean="0"/>
              <a:t>Relevant requests forwarded by web server to auxiliary server </a:t>
            </a:r>
          </a:p>
          <a:p>
            <a:pPr eaLnBrk="1" hangingPunct="1"/>
            <a:r>
              <a:rPr lang="en-GB" dirty="0" smtClean="0"/>
              <a:t>Server passes response back</a:t>
            </a:r>
          </a:p>
          <a:p>
            <a:pPr eaLnBrk="1" hangingPunct="1"/>
            <a:r>
              <a:rPr lang="en-GB" dirty="0" smtClean="0"/>
              <a:t>Common for:</a:t>
            </a:r>
          </a:p>
          <a:p>
            <a:pPr lvl="1" eaLnBrk="1" hangingPunct="1"/>
            <a:r>
              <a:rPr lang="en-GB" dirty="0" smtClean="0"/>
              <a:t>Java</a:t>
            </a:r>
          </a:p>
          <a:p>
            <a:pPr lvl="1" eaLnBrk="1" hangingPunct="1"/>
            <a:r>
              <a:rPr lang="en-GB" dirty="0" smtClean="0"/>
              <a:t>PL/SQL (Oracle)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6AC27E-7322-43D4-9D15-C500247A18A3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Web architecture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Pros and cons of auxiliary servers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Pros:</a:t>
            </a:r>
          </a:p>
          <a:p>
            <a:pPr lvl="1" eaLnBrk="1" hangingPunct="1"/>
            <a:r>
              <a:rPr lang="en-GB" dirty="0" smtClean="0"/>
              <a:t>No need to create a new process for each request </a:t>
            </a:r>
          </a:p>
          <a:p>
            <a:pPr lvl="1" eaLnBrk="1" hangingPunct="1"/>
            <a:r>
              <a:rPr lang="en-GB" dirty="0" smtClean="0"/>
              <a:t>Can maintain state (if desired) including database connections </a:t>
            </a:r>
          </a:p>
          <a:p>
            <a:pPr lvl="1" eaLnBrk="1" hangingPunct="1"/>
            <a:r>
              <a:rPr lang="en-GB" dirty="0" smtClean="0"/>
              <a:t>Separate from the main web server</a:t>
            </a:r>
          </a:p>
          <a:p>
            <a:pPr eaLnBrk="1" hangingPunct="1"/>
            <a:endParaRPr lang="en-GB" dirty="0" smtClean="0"/>
          </a:p>
        </p:txBody>
      </p:sp>
      <p:sp>
        <p:nvSpPr>
          <p:cNvPr id="16388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Cons:</a:t>
            </a:r>
          </a:p>
          <a:p>
            <a:pPr lvl="1" eaLnBrk="1" hangingPunct="1"/>
            <a:r>
              <a:rPr lang="en-GB" smtClean="0"/>
              <a:t>Overhead of resending HTTP requests and responses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4FEA92-AAC9-49CA-934C-F15FF466146A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Web architecture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Big benefits of auxiliary servers</a:t>
            </a:r>
          </a:p>
        </p:txBody>
      </p:sp>
      <p:sp>
        <p:nvSpPr>
          <p:cNvPr id="17411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Enterprise scalability</a:t>
            </a:r>
          </a:p>
          <a:p>
            <a:pPr lvl="1" eaLnBrk="1" hangingPunct="1"/>
            <a:r>
              <a:rPr lang="en-GB" smtClean="0"/>
              <a:t>add new web servers</a:t>
            </a:r>
          </a:p>
          <a:p>
            <a:pPr lvl="1" eaLnBrk="1" hangingPunct="1"/>
            <a:r>
              <a:rPr lang="en-GB" smtClean="0"/>
              <a:t>add new auxiliary servers</a:t>
            </a:r>
          </a:p>
          <a:p>
            <a:pPr lvl="1" eaLnBrk="1" hangingPunct="1"/>
            <a:r>
              <a:rPr lang="en-GB" smtClean="0"/>
              <a:t>cross-connect between them</a:t>
            </a:r>
          </a:p>
          <a:p>
            <a:pPr lvl="1" eaLnBrk="1" hangingPunct="1"/>
            <a:r>
              <a:rPr lang="en-GB" smtClean="0"/>
              <a:t>fits in with database scalability</a:t>
            </a:r>
          </a:p>
          <a:p>
            <a:pPr eaLnBrk="1" hangingPunct="1"/>
            <a:r>
              <a:rPr lang="en-GB" smtClean="0"/>
              <a:t>Resilience and reliability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B86C10-0B91-45E3-A2FF-B629B4513777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Web architecture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Web architecture</a:t>
            </a:r>
            <a:endParaRPr lang="en-GB" dirty="0" smtClean="0"/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652A97-6278-4406-A2B3-BA87FDA87008}" type="slidenum">
              <a:rPr lang="en-GB" smtClean="0"/>
              <a:pPr/>
              <a:t>23</a:t>
            </a:fld>
            <a:endParaRPr lang="en-GB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Summary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Clients and servers</a:t>
            </a:r>
          </a:p>
          <a:p>
            <a:r>
              <a:rPr lang="en-GB" dirty="0" smtClean="0"/>
              <a:t>HTTP protocol</a:t>
            </a:r>
          </a:p>
          <a:p>
            <a:r>
              <a:rPr lang="en-GB" dirty="0" smtClean="0"/>
              <a:t>MIME types</a:t>
            </a:r>
          </a:p>
          <a:p>
            <a:r>
              <a:rPr lang="en-GB" dirty="0" smtClean="0"/>
              <a:t>Dynamic content</a:t>
            </a:r>
          </a:p>
          <a:p>
            <a:r>
              <a:rPr lang="en-GB" dirty="0" smtClean="0"/>
              <a:t>CGI</a:t>
            </a:r>
          </a:p>
          <a:p>
            <a:r>
              <a:rPr lang="en-GB" dirty="0" smtClean="0"/>
              <a:t>Server modules</a:t>
            </a:r>
          </a:p>
          <a:p>
            <a:r>
              <a:rPr lang="en-GB" dirty="0" smtClean="0"/>
              <a:t>Auxiliary servers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Web architecture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2726DA-C38E-4E15-A315-B7485157BF28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What is the web?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Distributed system</a:t>
            </a:r>
          </a:p>
          <a:p>
            <a:r>
              <a:rPr lang="en-GB" smtClean="0"/>
              <a:t>Client-server system</a:t>
            </a:r>
          </a:p>
          <a:p>
            <a:r>
              <a:rPr lang="en-GB" smtClean="0"/>
              <a:t>Characteristics of clients and servers</a:t>
            </a:r>
          </a:p>
          <a:p>
            <a:pPr lvl="1"/>
            <a:r>
              <a:rPr lang="en-GB" smtClean="0"/>
              <a:t>Servers always on / Clients choose when on</a:t>
            </a:r>
          </a:p>
          <a:p>
            <a:pPr lvl="1"/>
            <a:r>
              <a:rPr lang="en-GB" smtClean="0"/>
              <a:t>Clients do not need high performance if the work is done on the server</a:t>
            </a:r>
          </a:p>
          <a:p>
            <a:r>
              <a:rPr lang="en-GB" smtClean="0"/>
              <a:t>Protocol based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Web architecture</a:t>
            </a:r>
          </a:p>
        </p:txBody>
      </p:sp>
      <p:sp>
        <p:nvSpPr>
          <p:cNvPr id="409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F6E29C-F27D-40AD-9081-6FF024BD6938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Basic architecture of the web</a:t>
            </a:r>
          </a:p>
        </p:txBody>
      </p:sp>
      <p:pic>
        <p:nvPicPr>
          <p:cNvPr id="4101" name="Picture 5" descr="BasicWebArchitectu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82813"/>
            <a:ext cx="9144000" cy="313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Web architecture</a:t>
            </a:r>
          </a:p>
        </p:txBody>
      </p:sp>
      <p:sp>
        <p:nvSpPr>
          <p:cNvPr id="512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C583CA-1829-4C04-9516-CE2227BE8C06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Common web tools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GB" dirty="0" smtClean="0"/>
              <a:t>Browsers</a:t>
            </a:r>
          </a:p>
          <a:p>
            <a:pPr lvl="1">
              <a:defRPr/>
            </a:pPr>
            <a:r>
              <a:rPr lang="en-GB" dirty="0" smtClean="0"/>
              <a:t>Microsoft Edge</a:t>
            </a:r>
          </a:p>
          <a:p>
            <a:pPr lvl="1">
              <a:defRPr/>
            </a:pPr>
            <a:endParaRPr lang="en-GB" dirty="0" smtClean="0"/>
          </a:p>
          <a:p>
            <a:pPr lvl="1">
              <a:defRPr/>
            </a:pPr>
            <a:r>
              <a:rPr lang="en-GB" dirty="0" smtClean="0"/>
              <a:t>Mozilla Firefox</a:t>
            </a:r>
          </a:p>
          <a:p>
            <a:pPr lvl="1">
              <a:defRPr/>
            </a:pPr>
            <a:r>
              <a:rPr lang="en-GB" dirty="0" smtClean="0"/>
              <a:t>Google Chrome</a:t>
            </a:r>
          </a:p>
          <a:p>
            <a:pPr lvl="1">
              <a:defRPr/>
            </a:pPr>
            <a:r>
              <a:rPr lang="en-GB" dirty="0" smtClean="0"/>
              <a:t>Opera</a:t>
            </a:r>
          </a:p>
          <a:p>
            <a:pPr lvl="1">
              <a:defRPr/>
            </a:pPr>
            <a:r>
              <a:rPr lang="en-GB" dirty="0"/>
              <a:t>Microsoft Internet Explorer </a:t>
            </a:r>
            <a:endParaRPr lang="en-GB" dirty="0" smtClean="0"/>
          </a:p>
          <a:p>
            <a:pPr lvl="1">
              <a:defRPr/>
            </a:pPr>
            <a:r>
              <a:rPr lang="en-GB" dirty="0" smtClean="0"/>
              <a:t>Safari</a:t>
            </a:r>
          </a:p>
          <a:p>
            <a:pPr lvl="1">
              <a:defRPr/>
            </a:pPr>
            <a:r>
              <a:rPr lang="en-GB" dirty="0" smtClean="0"/>
              <a:t>Netscape Navigator</a:t>
            </a:r>
          </a:p>
          <a:p>
            <a:pPr lvl="1">
              <a:defRPr/>
            </a:pPr>
            <a:r>
              <a:rPr lang="en-GB" dirty="0" err="1" smtClean="0"/>
              <a:t>Konqueror</a:t>
            </a:r>
            <a:endParaRPr lang="en-GB" dirty="0" smtClean="0"/>
          </a:p>
          <a:p>
            <a:pPr lvl="1">
              <a:defRPr/>
            </a:pPr>
            <a:r>
              <a:rPr lang="en-GB" dirty="0" smtClean="0"/>
              <a:t>Lynx</a:t>
            </a:r>
          </a:p>
        </p:txBody>
      </p:sp>
      <p:sp>
        <p:nvSpPr>
          <p:cNvPr id="512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dirty="0" smtClean="0"/>
              <a:t>Servers</a:t>
            </a:r>
          </a:p>
          <a:p>
            <a:pPr lvl="1"/>
            <a:r>
              <a:rPr lang="en-GB" dirty="0" smtClean="0"/>
              <a:t>Apache</a:t>
            </a:r>
          </a:p>
          <a:p>
            <a:pPr lvl="1"/>
            <a:r>
              <a:rPr lang="en-GB" dirty="0" smtClean="0"/>
              <a:t>Internet Information Server (Microsoft)</a:t>
            </a:r>
          </a:p>
          <a:p>
            <a:pPr lvl="1"/>
            <a:r>
              <a:rPr lang="en-GB" dirty="0" err="1" smtClean="0"/>
              <a:t>nginx</a:t>
            </a:r>
            <a:endParaRPr lang="en-GB" dirty="0" smtClean="0"/>
          </a:p>
          <a:p>
            <a:r>
              <a:rPr lang="en-GB" dirty="0" smtClean="0"/>
              <a:t>Application servers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HTTP protocol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Specified by</a:t>
            </a:r>
          </a:p>
          <a:p>
            <a:pPr lvl="1"/>
            <a:r>
              <a:rPr lang="en-GB" dirty="0" smtClean="0"/>
              <a:t>IETF RFC 7230-7237</a:t>
            </a:r>
          </a:p>
          <a:p>
            <a:pPr lvl="2"/>
            <a:r>
              <a:rPr lang="en-GB" dirty="0" smtClean="0">
                <a:hlinkClick r:id="rId2"/>
              </a:rPr>
              <a:t>https://tools.ietf.org/html/rfc7230</a:t>
            </a:r>
            <a:r>
              <a:rPr lang="en-GB" dirty="0" smtClean="0"/>
              <a:t> </a:t>
            </a:r>
            <a:r>
              <a:rPr lang="en-GB" dirty="0" err="1" smtClean="0"/>
              <a:t>etc</a:t>
            </a:r>
            <a:endParaRPr lang="en-GB" dirty="0" smtClean="0"/>
          </a:p>
          <a:p>
            <a:pPr lvl="1"/>
            <a:r>
              <a:rPr lang="en-GB" dirty="0" smtClean="0"/>
              <a:t>Was RFC 2616</a:t>
            </a:r>
          </a:p>
          <a:p>
            <a:pPr lvl="2"/>
            <a:r>
              <a:rPr lang="en-GB" dirty="0" smtClean="0">
                <a:hlinkClick r:id="rId3"/>
              </a:rPr>
              <a:t>http://www.w3.org/Protocols/rfc2616/rfc2616.html</a:t>
            </a:r>
            <a:r>
              <a:rPr lang="en-GB" dirty="0" smtClean="0"/>
              <a:t> </a:t>
            </a:r>
          </a:p>
          <a:p>
            <a:r>
              <a:rPr lang="en-GB" dirty="0" smtClean="0"/>
              <a:t>Based on requests and responses</a:t>
            </a:r>
          </a:p>
          <a:p>
            <a:r>
              <a:rPr lang="en-GB" dirty="0" smtClean="0"/>
              <a:t>A response can contain any document</a:t>
            </a:r>
          </a:p>
          <a:p>
            <a:pPr lvl="1"/>
            <a:r>
              <a:rPr lang="en-GB" dirty="0" smtClean="0"/>
              <a:t>MIME (Multipurpose Internet Mail Extensions) types</a:t>
            </a:r>
          </a:p>
          <a:p>
            <a:pPr lvl="1"/>
            <a:r>
              <a:rPr lang="en-GB" dirty="0" smtClean="0">
                <a:hlinkClick r:id="rId4"/>
              </a:rPr>
              <a:t>http://www.iana.org/assignments/media-types/</a:t>
            </a:r>
            <a:r>
              <a:rPr lang="en-GB" dirty="0" smtClean="0"/>
              <a:t> </a:t>
            </a:r>
          </a:p>
          <a:p>
            <a:r>
              <a:rPr lang="en-GB" dirty="0" smtClean="0"/>
              <a:t>A stateless protocol</a:t>
            </a:r>
          </a:p>
          <a:p>
            <a:r>
              <a:rPr lang="en-GB" dirty="0" smtClean="0"/>
              <a:t>Normally transported via a TCP/IP connection</a:t>
            </a:r>
          </a:p>
          <a:p>
            <a:pPr lvl="1"/>
            <a:r>
              <a:rPr lang="en-GB" dirty="0" smtClean="0"/>
              <a:t>Default port is TCP 80</a:t>
            </a:r>
          </a:p>
        </p:txBody>
      </p:sp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Web architecture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16E8B-0F4B-4396-A01C-D18928B7CDA5}" type="slidenum">
              <a:rPr lang="en-GB" smtClean="0"/>
              <a:pPr/>
              <a:t>6</a:t>
            </a:fld>
            <a:endParaRPr lang="en-GB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Web architecture</a:t>
            </a:r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3E7763-C622-4CBD-BC4C-133D003509F2}" type="slidenum">
              <a:rPr lang="en-GB" smtClean="0"/>
              <a:pPr/>
              <a:t>7</a:t>
            </a:fld>
            <a:endParaRPr lang="en-GB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HTTP requests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Requests</a:t>
            </a:r>
          </a:p>
          <a:p>
            <a:pPr lvl="1"/>
            <a:r>
              <a:rPr lang="en-GB" smtClean="0"/>
              <a:t>GET</a:t>
            </a:r>
          </a:p>
          <a:p>
            <a:pPr lvl="1"/>
            <a:r>
              <a:rPr lang="en-GB" smtClean="0"/>
              <a:t>POST</a:t>
            </a:r>
          </a:p>
          <a:p>
            <a:pPr lvl="1"/>
            <a:r>
              <a:rPr lang="en-GB" smtClean="0"/>
              <a:t>PUT</a:t>
            </a:r>
          </a:p>
          <a:p>
            <a:pPr lvl="1"/>
            <a:r>
              <a:rPr lang="en-GB" smtClean="0"/>
              <a:t>HEAD</a:t>
            </a:r>
          </a:p>
          <a:p>
            <a:r>
              <a:rPr lang="en-GB" smtClean="0">
                <a:latin typeface="Arial Unicode MS" pitchFamily="34" charset="-128"/>
              </a:rPr>
              <a:t>Example request</a:t>
            </a:r>
          </a:p>
          <a:p>
            <a:pPr lvl="1">
              <a:buFontTx/>
              <a:buNone/>
            </a:pPr>
            <a:r>
              <a:rPr lang="en-GB" sz="2400" smtClean="0">
                <a:latin typeface="Arial Unicode MS" pitchFamily="34" charset="-128"/>
              </a:rPr>
              <a:t>GET http://www.port.ac.uk/index.htm HTTP/1.1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Web architecture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1695EF-A0AE-48A6-A90E-3B17770B5B6F}" type="slidenum">
              <a:rPr lang="en-GB" smtClean="0"/>
              <a:pPr/>
              <a:t>8</a:t>
            </a:fld>
            <a:endParaRPr lang="en-GB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HTTP responses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sz="2000" smtClean="0">
                <a:latin typeface="Courier New" pitchFamily="49" charset="0"/>
              </a:rPr>
              <a:t>HTTP/1.1 200 OK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sz="2000" smtClean="0">
                <a:latin typeface="Courier New" pitchFamily="49" charset="0"/>
              </a:rPr>
              <a:t>Server: Microsoft-IIS/4.0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sz="2000" smtClean="0">
                <a:latin typeface="Courier New" pitchFamily="49" charset="0"/>
              </a:rPr>
              <a:t>Date: Mon, 29 Apr 2002 08:50:53 GMT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sz="2000" smtClean="0">
                <a:latin typeface="Courier New" pitchFamily="49" charset="0"/>
              </a:rPr>
              <a:t>Content-Type: text/html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sz="2000" smtClean="0">
                <a:latin typeface="Courier New" pitchFamily="49" charset="0"/>
              </a:rPr>
              <a:t>Accept-Ranges: bytes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sz="2000" smtClean="0">
                <a:latin typeface="Courier New" pitchFamily="49" charset="0"/>
              </a:rPr>
              <a:t>Last-Modified: Wed, 10 Apr 2002 16:12:34 GMT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sz="2000" smtClean="0">
                <a:latin typeface="Courier New" pitchFamily="49" charset="0"/>
              </a:rPr>
              <a:t>ETag: "085fb85aae0c11:54fb"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sz="2000" smtClean="0">
                <a:latin typeface="Courier New" pitchFamily="49" charset="0"/>
              </a:rPr>
              <a:t>Content-Length: 13845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GB" sz="2000" smtClean="0"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sz="2000" smtClean="0">
                <a:latin typeface="Courier New" pitchFamily="49" charset="0"/>
              </a:rPr>
              <a:t>&lt;HTML&gt;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sz="2000" smtClean="0">
                <a:latin typeface="Courier New" pitchFamily="49" charset="0"/>
              </a:rPr>
              <a:t>&lt;HEAD&gt;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sz="2000" smtClean="0">
                <a:latin typeface="Courier New" pitchFamily="49" charset="0"/>
              </a:rPr>
              <a:t>&lt;TITLE&gt;University of Portsmouth - Our University&lt;/TITLE&gt;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sz="2000" smtClean="0">
                <a:latin typeface="Courier New" pitchFamily="49" charset="0"/>
              </a:rPr>
              <a:t>...</a:t>
            </a:r>
            <a:endParaRPr lang="en-GB" sz="20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Web architecture</a:t>
            </a:r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18B0D7-35D2-43AD-B25B-D6FA4E78AD9E}" type="slidenum">
              <a:rPr lang="en-GB" smtClean="0"/>
              <a:pPr/>
              <a:t>9</a:t>
            </a:fld>
            <a:endParaRPr lang="en-GB" smtClean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An error response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GB" sz="2000" smtClean="0">
                <a:latin typeface="Courier New" pitchFamily="49" charset="0"/>
              </a:rPr>
              <a:t>HTTP/1.1 404 Object Not Found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smtClean="0">
                <a:latin typeface="Courier New" pitchFamily="49" charset="0"/>
              </a:rPr>
              <a:t>Server: Microsoft-IIS/4.0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smtClean="0">
                <a:latin typeface="Courier New" pitchFamily="49" charset="0"/>
              </a:rPr>
              <a:t>Date: Mon, 29 Apr 2002 08:58:12 GMT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smtClean="0">
                <a:latin typeface="Courier New" pitchFamily="49" charset="0"/>
              </a:rPr>
              <a:t>Content-Length: 11891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smtClean="0">
                <a:latin typeface="Courier New" pitchFamily="49" charset="0"/>
              </a:rPr>
              <a:t>Content-Type: text/html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sz="2000" smtClean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smtClean="0">
                <a:latin typeface="Courier New" pitchFamily="49" charset="0"/>
              </a:rPr>
              <a:t>&lt;HTML&gt;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smtClean="0">
                <a:latin typeface="Courier New" pitchFamily="49" charset="0"/>
              </a:rPr>
              <a:t>&lt;HEAD&gt;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smtClean="0">
                <a:latin typeface="Courier New" pitchFamily="49" charset="0"/>
              </a:rPr>
              <a:t>&lt;TITLE&gt;University of Portsmouth - Our University&lt;/TITLE&gt;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smtClean="0">
                <a:latin typeface="Courier New" pitchFamily="49" charset="0"/>
              </a:rPr>
              <a:t>...</a:t>
            </a:r>
            <a:endParaRPr lang="en-GB" sz="20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B2B2B2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Settings\briggsj\My Documents\Templates\Blank Presentation.pot</Template>
  <TotalTime>281</TotalTime>
  <Words>776</Words>
  <Application>Microsoft Office PowerPoint</Application>
  <PresentationFormat>On-screen Show (4:3)</PresentationFormat>
  <Paragraphs>199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Arial Unicode MS</vt:lpstr>
      <vt:lpstr>Courier New</vt:lpstr>
      <vt:lpstr>Franklin Gothic Book</vt:lpstr>
      <vt:lpstr>Times New Roman</vt:lpstr>
      <vt:lpstr>Blank Presentation</vt:lpstr>
      <vt:lpstr>Web architecture</vt:lpstr>
      <vt:lpstr>Introduction</vt:lpstr>
      <vt:lpstr>What is the web?</vt:lpstr>
      <vt:lpstr>Basic architecture of the web</vt:lpstr>
      <vt:lpstr>Common web tools</vt:lpstr>
      <vt:lpstr>HTTP protocol</vt:lpstr>
      <vt:lpstr>HTTP requests</vt:lpstr>
      <vt:lpstr>HTTP responses</vt:lpstr>
      <vt:lpstr>An error response</vt:lpstr>
      <vt:lpstr>Dynamic web pages</vt:lpstr>
      <vt:lpstr>Dynamic web pages</vt:lpstr>
      <vt:lpstr>Server side includes</vt:lpstr>
      <vt:lpstr>CGI architecture</vt:lpstr>
      <vt:lpstr>CGI characteristics</vt:lpstr>
      <vt:lpstr>Pros and cons of CGI</vt:lpstr>
      <vt:lpstr>Server module</vt:lpstr>
      <vt:lpstr>Server module characteristics</vt:lpstr>
      <vt:lpstr>Pros and cons of server modules</vt:lpstr>
      <vt:lpstr>Auxiliary server</vt:lpstr>
      <vt:lpstr>Auxiliary server characteristics</vt:lpstr>
      <vt:lpstr>Pros and cons of auxiliary servers</vt:lpstr>
      <vt:lpstr>Big benefits of auxiliary servers</vt:lpstr>
      <vt:lpstr>Summary</vt:lpstr>
    </vt:vector>
  </TitlesOfParts>
  <Company>University of Portsmouth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programming</dc:title>
  <dc:creator>Jim Briggs</dc:creator>
  <cp:lastModifiedBy>Jim Briggs</cp:lastModifiedBy>
  <cp:revision>24</cp:revision>
  <dcterms:created xsi:type="dcterms:W3CDTF">2004-10-06T09:50:31Z</dcterms:created>
  <dcterms:modified xsi:type="dcterms:W3CDTF">2022-02-16T09:28:03Z</dcterms:modified>
</cp:coreProperties>
</file>