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0" autoAdjust="0"/>
  </p:normalViewPr>
  <p:slideViewPr>
    <p:cSldViewPr>
      <p:cViewPr varScale="1">
        <p:scale>
          <a:sx n="92" d="100"/>
          <a:sy n="92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6F152-663F-4C03-8D24-491EB204277C}" type="datetimeFigureOut">
              <a:rPr lang="en-GB" smtClean="0"/>
              <a:t>24/10/2011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72275-1616-45F8-AC93-E7B3F05473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C0F8-8966-4593-98C0-AEAFB7E3A28B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034A-7766-4500-A4AA-1FEC9ABF8CD3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DB7F-5650-441B-B577-683FD715DA07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9003-972C-4C10-9F04-2DDD5F711688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942C-176D-4DE0-888C-938DD4A274E6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C1B-9AA3-481C-B078-13022EA92652}" type="datetime1">
              <a:rPr lang="en-GB" smtClean="0"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8DC3-599B-48D9-B163-CC89A5D9F6FC}" type="datetime1">
              <a:rPr lang="en-GB" smtClean="0"/>
              <a:t>24/10/2011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34D8-C080-4F72-8B33-B66053C83B06}" type="datetime1">
              <a:rPr lang="en-GB" smtClean="0"/>
              <a:t>24/10/2011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17E2-DFE0-4249-BDCA-A419FC8A599C}" type="datetime1">
              <a:rPr lang="en-GB" smtClean="0"/>
              <a:t>24/10/2011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BCFD-132A-43E6-8166-3B634AF963D8}" type="datetime1">
              <a:rPr lang="en-GB" smtClean="0"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5260-A831-4388-B41D-7E58D71238AA}" type="datetime1">
              <a:rPr lang="en-GB" smtClean="0"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467D-D14F-47A5-85F7-9071DE47F1FE}" type="datetime1">
              <a:rPr lang="en-GB" smtClean="0"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5745-D6E4-47E0-98CD-9DC0AEF04EC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ubversion.apac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engineering tools for web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Conventional </a:t>
            </a:r>
            <a:r>
              <a:rPr lang="en-GB" dirty="0" err="1" smtClean="0"/>
              <a:t>svn</a:t>
            </a:r>
            <a:r>
              <a:rPr lang="en-GB" dirty="0" smtClean="0"/>
              <a:t> repository layout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/</a:t>
            </a:r>
          </a:p>
          <a:p>
            <a:pPr lvl="1"/>
            <a:r>
              <a:rPr lang="en-GB" dirty="0" smtClean="0"/>
              <a:t>/branches</a:t>
            </a:r>
          </a:p>
          <a:p>
            <a:pPr lvl="1"/>
            <a:r>
              <a:rPr lang="en-GB" dirty="0" smtClean="0"/>
              <a:t>/tags</a:t>
            </a:r>
          </a:p>
          <a:p>
            <a:pPr lvl="1"/>
            <a:r>
              <a:rPr lang="en-GB" dirty="0" smtClean="0"/>
              <a:t>/trunk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11</a:t>
            </a:fld>
            <a:endParaRPr lang="en-GB"/>
          </a:p>
        </p:txBody>
      </p:sp>
      <p:pic>
        <p:nvPicPr>
          <p:cNvPr id="10" name="Picture 9" descr="SmartSV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137"/>
            <a:ext cx="9144000" cy="60437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tracking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issue tracking?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issue tracking / bug tracking / trouble ticket /</a:t>
            </a:r>
            <a:r>
              <a:rPr lang="en-GB" dirty="0"/>
              <a:t> support </a:t>
            </a:r>
            <a:r>
              <a:rPr lang="en-GB" dirty="0" smtClean="0"/>
              <a:t>ticket</a:t>
            </a:r>
            <a:r>
              <a:rPr lang="en-GB" dirty="0"/>
              <a:t> </a:t>
            </a:r>
            <a:r>
              <a:rPr lang="en-GB" dirty="0" smtClean="0"/>
              <a:t>/ incident </a:t>
            </a:r>
            <a:r>
              <a:rPr lang="en-GB" dirty="0"/>
              <a:t>ticket </a:t>
            </a:r>
            <a:r>
              <a:rPr lang="en-GB" dirty="0" smtClean="0"/>
              <a:t>systems</a:t>
            </a:r>
          </a:p>
          <a:p>
            <a:r>
              <a:rPr lang="en-GB" dirty="0" smtClean="0"/>
              <a:t>Keeps track of problems and their resolution</a:t>
            </a:r>
          </a:p>
          <a:p>
            <a:r>
              <a:rPr lang="en-GB" dirty="0" smtClean="0"/>
              <a:t>Can be used during development and/or customer relationship management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Characteristics of issue tracking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GB" dirty="0" smtClean="0"/>
              <a:t>Means of input</a:t>
            </a:r>
          </a:p>
          <a:p>
            <a:pPr lvl="1"/>
            <a:r>
              <a:rPr lang="en-GB" dirty="0" smtClean="0"/>
              <a:t>GUI</a:t>
            </a:r>
          </a:p>
          <a:p>
            <a:pPr lvl="1"/>
            <a:r>
              <a:rPr lang="en-GB" dirty="0" smtClean="0"/>
              <a:t>web interface</a:t>
            </a:r>
          </a:p>
          <a:p>
            <a:pPr lvl="1"/>
            <a:r>
              <a:rPr lang="en-GB" dirty="0" smtClean="0"/>
              <a:t>email</a:t>
            </a:r>
          </a:p>
          <a:p>
            <a:pPr lvl="1"/>
            <a:r>
              <a:rPr lang="en-GB" dirty="0" smtClean="0"/>
              <a:t>web service</a:t>
            </a:r>
          </a:p>
          <a:p>
            <a:pPr lvl="1"/>
            <a:r>
              <a:rPr lang="en-GB" dirty="0" smtClean="0"/>
              <a:t>IDE integration</a:t>
            </a:r>
          </a:p>
          <a:p>
            <a:r>
              <a:rPr lang="en-GB" dirty="0" smtClean="0"/>
              <a:t>Workflow</a:t>
            </a:r>
            <a:endParaRPr lang="en-GB" dirty="0"/>
          </a:p>
          <a:p>
            <a:pPr lvl="1"/>
            <a:r>
              <a:rPr lang="en-GB" dirty="0" smtClean="0"/>
              <a:t>fixed</a:t>
            </a:r>
          </a:p>
          <a:p>
            <a:pPr lvl="1"/>
            <a:r>
              <a:rPr lang="en-GB" dirty="0" smtClean="0"/>
              <a:t>customisable</a:t>
            </a:r>
          </a:p>
          <a:p>
            <a:r>
              <a:rPr lang="en-GB" dirty="0" smtClean="0"/>
              <a:t>Notification</a:t>
            </a:r>
          </a:p>
          <a:p>
            <a:pPr lvl="1"/>
            <a:r>
              <a:rPr lang="en-GB" dirty="0" smtClean="0"/>
              <a:t>email</a:t>
            </a:r>
          </a:p>
          <a:p>
            <a:pPr lvl="1"/>
            <a:r>
              <a:rPr lang="en-GB" dirty="0" smtClean="0"/>
              <a:t>RSS</a:t>
            </a:r>
          </a:p>
          <a:p>
            <a:r>
              <a:rPr lang="en-GB" dirty="0" smtClean="0"/>
              <a:t>Integration</a:t>
            </a:r>
          </a:p>
          <a:p>
            <a:pPr lvl="1"/>
            <a:r>
              <a:rPr lang="en-GB" dirty="0" smtClean="0"/>
              <a:t>IDE (in development systems)</a:t>
            </a:r>
          </a:p>
          <a:p>
            <a:pPr lvl="1"/>
            <a:r>
              <a:rPr lang="en-GB" dirty="0" smtClean="0"/>
              <a:t>CRM (in helpdesk systems)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issue tracking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source/free</a:t>
            </a:r>
          </a:p>
          <a:p>
            <a:pPr lvl="1"/>
            <a:r>
              <a:rPr lang="en-GB" dirty="0" err="1" smtClean="0"/>
              <a:t>Bugzilla</a:t>
            </a:r>
            <a:endParaRPr lang="en-GB" dirty="0" smtClean="0"/>
          </a:p>
          <a:p>
            <a:pPr lvl="1"/>
            <a:r>
              <a:rPr lang="en-GB" dirty="0" smtClean="0"/>
              <a:t>GNATS</a:t>
            </a:r>
          </a:p>
          <a:p>
            <a:pPr lvl="1"/>
            <a:r>
              <a:rPr lang="en-GB" dirty="0" smtClean="0"/>
              <a:t>JIRA</a:t>
            </a:r>
          </a:p>
          <a:p>
            <a:pPr lvl="1"/>
            <a:r>
              <a:rPr lang="en-GB" dirty="0" err="1" smtClean="0"/>
              <a:t>Trac</a:t>
            </a:r>
            <a:endParaRPr lang="en-GB" dirty="0" smtClean="0"/>
          </a:p>
          <a:p>
            <a:r>
              <a:rPr lang="en-GB" dirty="0" smtClean="0"/>
              <a:t>Proprietary</a:t>
            </a:r>
          </a:p>
          <a:p>
            <a:pPr lvl="1"/>
            <a:r>
              <a:rPr lang="en-GB" dirty="0" smtClean="0"/>
              <a:t>Microsoft Dynamics</a:t>
            </a:r>
          </a:p>
          <a:p>
            <a:pPr lvl="1"/>
            <a:r>
              <a:rPr lang="en-GB" dirty="0" smtClean="0"/>
              <a:t>Rational </a:t>
            </a:r>
            <a:r>
              <a:rPr lang="en-GB" dirty="0" err="1" smtClean="0"/>
              <a:t>ClearQuest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JIRA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GB" dirty="0" smtClean="0"/>
              <a:t>Developed by </a:t>
            </a:r>
            <a:r>
              <a:rPr lang="en-GB" dirty="0" err="1" smtClean="0"/>
              <a:t>Atlassian</a:t>
            </a:r>
            <a:endParaRPr lang="en-GB" dirty="0" smtClean="0"/>
          </a:p>
          <a:p>
            <a:pPr lvl="1"/>
            <a:r>
              <a:rPr lang="en-GB" dirty="0" smtClean="0"/>
              <a:t>Java web app</a:t>
            </a:r>
          </a:p>
          <a:p>
            <a:r>
              <a:rPr lang="en-GB" dirty="0" smtClean="0"/>
              <a:t>Projects</a:t>
            </a:r>
          </a:p>
          <a:p>
            <a:r>
              <a:rPr lang="en-GB" dirty="0" smtClean="0"/>
              <a:t>Issues </a:t>
            </a:r>
          </a:p>
          <a:p>
            <a:pPr lvl="1"/>
            <a:r>
              <a:rPr lang="en-GB" dirty="0" smtClean="0"/>
              <a:t>a software bug, a project task, a helpdesk ticket, a leave request form, etc.</a:t>
            </a:r>
          </a:p>
          <a:p>
            <a:r>
              <a:rPr lang="en-GB" dirty="0" smtClean="0"/>
              <a:t>Features</a:t>
            </a:r>
          </a:p>
          <a:p>
            <a:pPr lvl="1"/>
            <a:r>
              <a:rPr lang="en-GB" dirty="0" smtClean="0"/>
              <a:t>Workflow (transition through statuses) </a:t>
            </a:r>
          </a:p>
          <a:p>
            <a:pPr lvl="1"/>
            <a:r>
              <a:rPr lang="en-GB" dirty="0" smtClean="0"/>
              <a:t>Time tracking</a:t>
            </a:r>
          </a:p>
          <a:p>
            <a:pPr lvl="1"/>
            <a:r>
              <a:rPr lang="en-GB" dirty="0" smtClean="0"/>
              <a:t>Reports</a:t>
            </a:r>
          </a:p>
          <a:p>
            <a:pPr lvl="1"/>
            <a:r>
              <a:rPr lang="en-GB" dirty="0" smtClean="0"/>
              <a:t>Dashboard</a:t>
            </a:r>
          </a:p>
          <a:p>
            <a:r>
              <a:rPr lang="en-GB" dirty="0" smtClean="0"/>
              <a:t>Process:</a:t>
            </a:r>
          </a:p>
          <a:p>
            <a:pPr lvl="1"/>
            <a:r>
              <a:rPr lang="en-GB" dirty="0" smtClean="0"/>
              <a:t>User submits issue</a:t>
            </a:r>
          </a:p>
          <a:p>
            <a:pPr lvl="1"/>
            <a:r>
              <a:rPr lang="en-GB" dirty="0" smtClean="0"/>
              <a:t>Manager actions issue</a:t>
            </a:r>
          </a:p>
          <a:p>
            <a:pPr lvl="1"/>
            <a:r>
              <a:rPr lang="en-GB" dirty="0" smtClean="0"/>
              <a:t>Staff resolves issue</a:t>
            </a:r>
          </a:p>
          <a:p>
            <a:pPr lvl="1"/>
            <a:r>
              <a:rPr lang="en-GB" dirty="0" smtClean="0"/>
              <a:t>Someone closes issue</a:t>
            </a:r>
          </a:p>
          <a:p>
            <a:pPr lvl="1"/>
            <a:r>
              <a:rPr lang="en-GB" dirty="0" smtClean="0"/>
              <a:t>Occasionally issue reopened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IDEs:</a:t>
            </a:r>
          </a:p>
          <a:p>
            <a:pPr lvl="1"/>
            <a:r>
              <a:rPr lang="en-GB" dirty="0" smtClean="0"/>
              <a:t>NetBeans</a:t>
            </a:r>
          </a:p>
          <a:p>
            <a:pPr lvl="1"/>
            <a:r>
              <a:rPr lang="en-GB" dirty="0" smtClean="0"/>
              <a:t>Eclipse</a:t>
            </a:r>
          </a:p>
          <a:p>
            <a:pPr lvl="1"/>
            <a:r>
              <a:rPr lang="en-GB" dirty="0" err="1" smtClean="0"/>
              <a:t>IntelliJ</a:t>
            </a:r>
            <a:r>
              <a:rPr lang="en-GB" dirty="0" smtClean="0"/>
              <a:t> IDEA</a:t>
            </a:r>
          </a:p>
          <a:p>
            <a:pPr lvl="1"/>
            <a:r>
              <a:rPr lang="en-GB" dirty="0" smtClean="0"/>
              <a:t>Microsoft Visual Studio</a:t>
            </a:r>
          </a:p>
          <a:p>
            <a:r>
              <a:rPr lang="en-GB" dirty="0" smtClean="0"/>
              <a:t>Open source project hosts:</a:t>
            </a:r>
          </a:p>
          <a:p>
            <a:pPr lvl="1"/>
            <a:r>
              <a:rPr lang="en-GB" dirty="0" smtClean="0"/>
              <a:t>Kenai</a:t>
            </a:r>
          </a:p>
          <a:p>
            <a:pPr lvl="1"/>
            <a:r>
              <a:rPr lang="en-GB" dirty="0" smtClean="0"/>
              <a:t>Google Code</a:t>
            </a:r>
          </a:p>
          <a:p>
            <a:pPr lvl="1"/>
            <a:r>
              <a:rPr lang="en-GB" dirty="0" err="1" smtClean="0"/>
              <a:t>Sourceforge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Kenai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"</a:t>
            </a:r>
            <a:r>
              <a:rPr lang="en-GB" dirty="0"/>
              <a:t>Project Kenai is a connected developer destination where developers can host open source projects, as well as connect, communicate, and collaborate with developers of like mind</a:t>
            </a:r>
            <a:r>
              <a:rPr lang="en-GB" dirty="0" smtClean="0"/>
              <a:t>."</a:t>
            </a:r>
          </a:p>
          <a:p>
            <a:r>
              <a:rPr lang="en-GB" dirty="0" smtClean="0"/>
              <a:t>Free to sign up</a:t>
            </a:r>
          </a:p>
          <a:p>
            <a:r>
              <a:rPr lang="en-GB" dirty="0" smtClean="0"/>
              <a:t>Free to start projects (up to 5)</a:t>
            </a:r>
          </a:p>
          <a:p>
            <a:r>
              <a:rPr lang="en-GB" dirty="0" smtClean="0"/>
              <a:t>Each project provides:</a:t>
            </a:r>
          </a:p>
          <a:p>
            <a:pPr lvl="1"/>
            <a:r>
              <a:rPr lang="en-GB" dirty="0" smtClean="0"/>
              <a:t>source code repository (Subversion, Git or Mercurial)</a:t>
            </a:r>
          </a:p>
          <a:p>
            <a:pPr lvl="1"/>
            <a:r>
              <a:rPr lang="en-GB" dirty="0" smtClean="0"/>
              <a:t>mailing lists / chat rooms / forums</a:t>
            </a:r>
          </a:p>
          <a:p>
            <a:pPr lvl="1"/>
            <a:r>
              <a:rPr lang="en-GB" dirty="0" smtClean="0"/>
              <a:t>project website / wiki</a:t>
            </a:r>
          </a:p>
          <a:p>
            <a:pPr lvl="1"/>
            <a:r>
              <a:rPr lang="en-GB" dirty="0" smtClean="0"/>
              <a:t>issue tracking (</a:t>
            </a:r>
            <a:r>
              <a:rPr lang="en-GB" dirty="0" err="1" smtClean="0"/>
              <a:t>Bugzilla</a:t>
            </a:r>
            <a:r>
              <a:rPr lang="en-GB" dirty="0" smtClean="0"/>
              <a:t> or JIRA)</a:t>
            </a:r>
          </a:p>
          <a:p>
            <a:pPr lvl="1"/>
            <a:r>
              <a:rPr lang="en-GB" dirty="0" smtClean="0"/>
              <a:t>NetBeans integration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tools?</a:t>
            </a:r>
            <a:endParaRPr lang="en-GB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7" y="2469213"/>
            <a:ext cx="3960440" cy="283956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aided software engineering (CASE)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Tools / workbenches / environments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CASE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GB" dirty="0" smtClean="0"/>
              <a:t>Technical</a:t>
            </a:r>
          </a:p>
          <a:p>
            <a:pPr lvl="1"/>
            <a:r>
              <a:rPr lang="en-GB" dirty="0" smtClean="0"/>
              <a:t>Integrated development environment (IDE)</a:t>
            </a:r>
          </a:p>
          <a:p>
            <a:pPr lvl="2"/>
            <a:r>
              <a:rPr lang="en-GB" dirty="0" smtClean="0"/>
              <a:t>edit</a:t>
            </a:r>
          </a:p>
          <a:p>
            <a:pPr lvl="2"/>
            <a:r>
              <a:rPr lang="en-GB" dirty="0" smtClean="0"/>
              <a:t>compile</a:t>
            </a:r>
          </a:p>
          <a:p>
            <a:pPr lvl="2"/>
            <a:r>
              <a:rPr lang="en-GB" dirty="0" smtClean="0"/>
              <a:t>run</a:t>
            </a:r>
          </a:p>
          <a:p>
            <a:pPr lvl="2"/>
            <a:r>
              <a:rPr lang="en-GB" dirty="0" smtClean="0"/>
              <a:t>debug</a:t>
            </a:r>
          </a:p>
          <a:p>
            <a:pPr lvl="1"/>
            <a:r>
              <a:rPr lang="en-GB" dirty="0" smtClean="0"/>
              <a:t>Version control</a:t>
            </a:r>
          </a:p>
          <a:p>
            <a:pPr lvl="1"/>
            <a:r>
              <a:rPr lang="en-GB" dirty="0" smtClean="0"/>
              <a:t>Configuration control</a:t>
            </a:r>
          </a:p>
          <a:p>
            <a:pPr lvl="1"/>
            <a:r>
              <a:rPr lang="en-GB" dirty="0" smtClean="0"/>
              <a:t>Continuous integration</a:t>
            </a:r>
          </a:p>
          <a:p>
            <a:pPr lvl="1"/>
            <a:r>
              <a:rPr lang="en-GB" dirty="0" smtClean="0"/>
              <a:t>Requirements analysis</a:t>
            </a:r>
          </a:p>
          <a:p>
            <a:pPr lvl="1"/>
            <a:r>
              <a:rPr lang="en-GB" dirty="0" smtClean="0"/>
              <a:t>System design</a:t>
            </a:r>
          </a:p>
          <a:p>
            <a:pPr lvl="1"/>
            <a:r>
              <a:rPr lang="en-GB" dirty="0" smtClean="0"/>
              <a:t>Formal methods</a:t>
            </a:r>
          </a:p>
          <a:p>
            <a:pPr lvl="1"/>
            <a:r>
              <a:rPr lang="en-GB" dirty="0" smtClean="0"/>
              <a:t>Documentation</a:t>
            </a:r>
          </a:p>
          <a:p>
            <a:pPr lvl="2"/>
            <a:r>
              <a:rPr lang="en-GB" dirty="0" smtClean="0"/>
              <a:t>Text</a:t>
            </a:r>
          </a:p>
          <a:p>
            <a:pPr lvl="2"/>
            <a:r>
              <a:rPr lang="en-GB" dirty="0" smtClean="0"/>
              <a:t>Diagrams</a:t>
            </a:r>
          </a:p>
          <a:p>
            <a:pPr lvl="1"/>
            <a:r>
              <a:rPr lang="en-GB" dirty="0" smtClean="0"/>
              <a:t>Testing</a:t>
            </a:r>
          </a:p>
          <a:p>
            <a:pPr lvl="1"/>
            <a:r>
              <a:rPr lang="en-GB" dirty="0" smtClean="0"/>
              <a:t>Installation</a:t>
            </a:r>
          </a:p>
          <a:p>
            <a:r>
              <a:rPr lang="en-GB" dirty="0" smtClean="0"/>
              <a:t>Project management</a:t>
            </a:r>
          </a:p>
          <a:p>
            <a:pPr lvl="1"/>
            <a:r>
              <a:rPr lang="en-GB" dirty="0" smtClean="0"/>
              <a:t>Issue tracking</a:t>
            </a:r>
          </a:p>
          <a:p>
            <a:pPr lvl="1"/>
            <a:r>
              <a:rPr lang="en-GB" dirty="0" smtClean="0"/>
              <a:t>Resource management</a:t>
            </a:r>
          </a:p>
          <a:p>
            <a:pPr lvl="2"/>
            <a:r>
              <a:rPr lang="en-GB" dirty="0" smtClean="0"/>
              <a:t>Estimation</a:t>
            </a:r>
          </a:p>
          <a:p>
            <a:pPr lvl="2"/>
            <a:r>
              <a:rPr lang="en-GB" dirty="0" smtClean="0"/>
              <a:t>Planning</a:t>
            </a:r>
          </a:p>
          <a:p>
            <a:pPr lvl="2"/>
            <a:r>
              <a:rPr lang="en-GB" dirty="0" smtClean="0"/>
              <a:t>Metrics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control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version control?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Revision control / version control / source control</a:t>
            </a:r>
          </a:p>
          <a:p>
            <a:r>
              <a:rPr lang="en-GB" dirty="0" smtClean="0"/>
              <a:t>Manages changes to documents (e.g. program code)</a:t>
            </a:r>
          </a:p>
          <a:p>
            <a:r>
              <a:rPr lang="en-GB" dirty="0" smtClean="0"/>
              <a:t>Multiple </a:t>
            </a:r>
            <a:r>
              <a:rPr lang="en-GB" i="1" dirty="0" smtClean="0"/>
              <a:t>versions</a:t>
            </a:r>
            <a:r>
              <a:rPr lang="en-GB" dirty="0" smtClean="0"/>
              <a:t> of each file are stored (or recoverable)</a:t>
            </a:r>
          </a:p>
          <a:p>
            <a:r>
              <a:rPr lang="en-GB" dirty="0" smtClean="0"/>
              <a:t>Each version identified (usually by number)</a:t>
            </a:r>
          </a:p>
          <a:p>
            <a:r>
              <a:rPr lang="en-GB" dirty="0" smtClean="0"/>
              <a:t>Each user has a working copy of all/part of the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Characteristics of version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GB" dirty="0" smtClean="0"/>
              <a:t>Repository model</a:t>
            </a:r>
          </a:p>
          <a:p>
            <a:pPr lvl="1"/>
            <a:r>
              <a:rPr lang="en-GB" dirty="0" smtClean="0"/>
              <a:t>distributed</a:t>
            </a:r>
          </a:p>
          <a:p>
            <a:pPr lvl="1"/>
            <a:r>
              <a:rPr lang="en-GB" dirty="0" smtClean="0"/>
              <a:t>client-server</a:t>
            </a:r>
          </a:p>
          <a:p>
            <a:pPr lvl="1"/>
            <a:r>
              <a:rPr lang="en-GB" dirty="0" smtClean="0"/>
              <a:t>shared folder</a:t>
            </a:r>
          </a:p>
          <a:p>
            <a:r>
              <a:rPr lang="en-GB" dirty="0" smtClean="0"/>
              <a:t>Concurrency model</a:t>
            </a:r>
          </a:p>
          <a:p>
            <a:pPr lvl="1"/>
            <a:r>
              <a:rPr lang="en-GB" dirty="0" smtClean="0"/>
              <a:t>lock</a:t>
            </a:r>
          </a:p>
          <a:p>
            <a:pPr lvl="1"/>
            <a:r>
              <a:rPr lang="en-GB" dirty="0" smtClean="0"/>
              <a:t>merge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History model</a:t>
            </a:r>
          </a:p>
          <a:p>
            <a:pPr lvl="1"/>
            <a:r>
              <a:rPr lang="en-GB" dirty="0" smtClean="0"/>
              <a:t>snapshot</a:t>
            </a:r>
          </a:p>
          <a:p>
            <a:pPr lvl="1"/>
            <a:r>
              <a:rPr lang="en-GB" dirty="0" smtClean="0"/>
              <a:t>change set</a:t>
            </a:r>
          </a:p>
          <a:p>
            <a:r>
              <a:rPr lang="en-GB" dirty="0" smtClean="0"/>
              <a:t>Change scope</a:t>
            </a:r>
          </a:p>
          <a:p>
            <a:pPr lvl="1"/>
            <a:r>
              <a:rPr lang="en-GB" dirty="0" smtClean="0"/>
              <a:t>tree</a:t>
            </a:r>
          </a:p>
          <a:p>
            <a:pPr lvl="1"/>
            <a:r>
              <a:rPr lang="en-GB" dirty="0" smtClean="0"/>
              <a:t>file</a:t>
            </a:r>
          </a:p>
          <a:p>
            <a:r>
              <a:rPr lang="en-GB" dirty="0" smtClean="0"/>
              <a:t>Accessibility</a:t>
            </a:r>
          </a:p>
          <a:p>
            <a:pPr lvl="1"/>
            <a:r>
              <a:rPr lang="en-GB" dirty="0" smtClean="0"/>
              <a:t>standard protocols</a:t>
            </a:r>
          </a:p>
          <a:p>
            <a:pPr lvl="1"/>
            <a:r>
              <a:rPr lang="en-GB" dirty="0" smtClean="0"/>
              <a:t>custom protocols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common version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 source/free:</a:t>
            </a:r>
          </a:p>
          <a:p>
            <a:pPr lvl="1"/>
            <a:r>
              <a:rPr lang="en-GB" dirty="0" smtClean="0"/>
              <a:t>CVS</a:t>
            </a:r>
          </a:p>
          <a:p>
            <a:pPr lvl="1"/>
            <a:r>
              <a:rPr lang="en-GB" dirty="0" smtClean="0"/>
              <a:t>Subversion</a:t>
            </a:r>
          </a:p>
          <a:p>
            <a:pPr lvl="1"/>
            <a:r>
              <a:rPr lang="en-GB" dirty="0" smtClean="0"/>
              <a:t>Mercurial </a:t>
            </a:r>
          </a:p>
          <a:p>
            <a:pPr lvl="1"/>
            <a:r>
              <a:rPr lang="en-GB" dirty="0" smtClean="0"/>
              <a:t>Git</a:t>
            </a:r>
          </a:p>
          <a:p>
            <a:r>
              <a:rPr lang="en-GB" dirty="0" smtClean="0"/>
              <a:t>Proprietary</a:t>
            </a:r>
          </a:p>
          <a:p>
            <a:pPr lvl="1"/>
            <a:r>
              <a:rPr lang="en-GB" dirty="0" smtClean="0"/>
              <a:t>Microsoft Visual SourceSafe</a:t>
            </a:r>
          </a:p>
          <a:p>
            <a:pPr lvl="1"/>
            <a:r>
              <a:rPr lang="en-GB" dirty="0" smtClean="0"/>
              <a:t>Perforce</a:t>
            </a:r>
          </a:p>
          <a:p>
            <a:pPr lvl="1"/>
            <a:r>
              <a:rPr lang="en-GB" dirty="0" smtClean="0"/>
              <a:t>Rational Change (IBM)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Now an Apache project </a:t>
            </a:r>
          </a:p>
          <a:p>
            <a:pPr lvl="1"/>
            <a:r>
              <a:rPr lang="en-GB" dirty="0" smtClean="0">
                <a:hlinkClick r:id="rId2"/>
              </a:rPr>
              <a:t>http://subversion.apache.org/</a:t>
            </a:r>
            <a:endParaRPr lang="en-GB" dirty="0" smtClean="0"/>
          </a:p>
          <a:p>
            <a:pPr lvl="1"/>
            <a:r>
              <a:rPr lang="en-GB" dirty="0" smtClean="0"/>
              <a:t>Developed to "fix" problems with CVS</a:t>
            </a:r>
            <a:endParaRPr lang="en-GB" dirty="0"/>
          </a:p>
          <a:p>
            <a:r>
              <a:rPr lang="en-GB" dirty="0" smtClean="0"/>
              <a:t>Features:</a:t>
            </a:r>
          </a:p>
          <a:p>
            <a:pPr lvl="1"/>
            <a:r>
              <a:rPr lang="en-GB" dirty="0" smtClean="0"/>
              <a:t>Versions directories as well as files</a:t>
            </a:r>
          </a:p>
          <a:p>
            <a:pPr lvl="1"/>
            <a:r>
              <a:rPr lang="en-GB" dirty="0" smtClean="0"/>
              <a:t>Copying, deleting and renaming are versioned</a:t>
            </a:r>
          </a:p>
          <a:p>
            <a:pPr lvl="1"/>
            <a:r>
              <a:rPr lang="en-GB" dirty="0" smtClean="0"/>
              <a:t>Atomic commits</a:t>
            </a:r>
          </a:p>
          <a:p>
            <a:pPr lvl="1"/>
            <a:r>
              <a:rPr lang="en-GB" dirty="0" smtClean="0"/>
              <a:t>Branches and tags are cheap</a:t>
            </a:r>
          </a:p>
          <a:p>
            <a:pPr lvl="1"/>
            <a:r>
              <a:rPr lang="en-GB" dirty="0" smtClean="0"/>
              <a:t>Can lock files</a:t>
            </a:r>
          </a:p>
          <a:p>
            <a:pPr lvl="1"/>
            <a:r>
              <a:rPr lang="en-GB" dirty="0" smtClean="0"/>
              <a:t>Works equally well with text and binary files</a:t>
            </a:r>
          </a:p>
          <a:p>
            <a:pPr lvl="1"/>
            <a:r>
              <a:rPr lang="en-GB" dirty="0" smtClean="0"/>
              <a:t>Costs are proportional to change size not data size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5745-D6E4-47E0-98CD-9DC0AEF04EC5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474</Words>
  <Application>Microsoft Office PowerPoint</Application>
  <PresentationFormat>On-screen Show (4:3)</PresentationFormat>
  <Paragraphs>188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Software engineering tools for web development</vt:lpstr>
      <vt:lpstr>Why use tools?</vt:lpstr>
      <vt:lpstr>Computer aided software engineering (CASE)</vt:lpstr>
      <vt:lpstr>Categories of CASE tools</vt:lpstr>
      <vt:lpstr>Version control</vt:lpstr>
      <vt:lpstr>What is version control?</vt:lpstr>
      <vt:lpstr>Characteristics of version control systems</vt:lpstr>
      <vt:lpstr>Some common version control systems</vt:lpstr>
      <vt:lpstr>Subversion</vt:lpstr>
      <vt:lpstr>Conventional svn repository layout </vt:lpstr>
      <vt:lpstr>Slide 11</vt:lpstr>
      <vt:lpstr>Issue tracking</vt:lpstr>
      <vt:lpstr>What is issue tracking?</vt:lpstr>
      <vt:lpstr>Characteristics of issue tracking systems</vt:lpstr>
      <vt:lpstr>Common issue tracking systems</vt:lpstr>
      <vt:lpstr>JIRA</vt:lpstr>
      <vt:lpstr>Integration</vt:lpstr>
      <vt:lpstr>Integration</vt:lpstr>
      <vt:lpstr>Kenai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tools for web development</dc:title>
  <dc:creator>Jim Briggs</dc:creator>
  <cp:lastModifiedBy>Jim Briggs</cp:lastModifiedBy>
  <cp:revision>64</cp:revision>
  <dcterms:created xsi:type="dcterms:W3CDTF">2011-10-24T08:30:39Z</dcterms:created>
  <dcterms:modified xsi:type="dcterms:W3CDTF">2011-10-24T16:04:31Z</dcterms:modified>
</cp:coreProperties>
</file>