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257" r:id="rId4"/>
    <p:sldId id="264" r:id="rId5"/>
    <p:sldId id="258" r:id="rId6"/>
    <p:sldId id="259" r:id="rId7"/>
    <p:sldId id="263" r:id="rId8"/>
    <p:sldId id="260" r:id="rId9"/>
    <p:sldId id="261" r:id="rId10"/>
    <p:sldId id="267" r:id="rId11"/>
    <p:sldId id="265" r:id="rId12"/>
    <p:sldId id="266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51461-B94F-4BA3-9282-4C8F347B08C8}" type="datetimeFigureOut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70D14-CA33-4A02-AA56-791E48679B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64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0657-32B6-41C4-ACE0-933A9FDBDAD1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598F-C7FC-4D79-A0FD-282E0BB0CA4A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EA19-9DBB-4ED0-9BF8-E7F5BBE6A779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EC1E-C23F-4C6A-927D-F18619F7489B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7D69-96EA-4B3D-BB2A-EEC4CFE2F1E2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CA9-7D11-4F4D-A8B0-FEBACFE2F66C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B5F4-9390-4571-B13E-FF7F08D88A3F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72D-C630-4C8A-871C-914358C0FA20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7E77-ADB3-43B9-8A1F-B4E043B3B120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8B25-F44F-4135-8369-E79E8688F2C9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B8BE-8777-44B2-A3B4-4F894190BC59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E33C5-570C-4D9A-A96A-DF01A2060AE8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621F8-DCFD-4252-A48D-955EAA9F21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23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Securing web applications using Java EE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 </a:t>
            </a:r>
            <a:r>
              <a:rPr lang="en-GB" dirty="0" smtClean="0"/>
              <a:t>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Java Authentication and Authorization Service (JAAS)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to all Java platforms (apps, applets and servlets)</a:t>
            </a:r>
          </a:p>
          <a:p>
            <a:r>
              <a:rPr lang="en-GB" dirty="0" smtClean="0"/>
              <a:t>Two basic concepts (interfaces):</a:t>
            </a:r>
          </a:p>
          <a:p>
            <a:pPr lvl="1"/>
            <a:r>
              <a:rPr lang="en-GB" dirty="0" smtClean="0"/>
              <a:t>Principal: represents an (authenticated) user</a:t>
            </a:r>
          </a:p>
          <a:p>
            <a:pPr lvl="1"/>
            <a:r>
              <a:rPr lang="en-GB" dirty="0" smtClean="0"/>
              <a:t>Role: group of principals who share common set of permissions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managed security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features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Mechanism to test authorisation</a:t>
            </a:r>
          </a:p>
          <a:p>
            <a:pPr lvl="1"/>
            <a:r>
              <a:rPr lang="en-GB" dirty="0" smtClean="0"/>
              <a:t>Code in every servlet</a:t>
            </a:r>
          </a:p>
          <a:p>
            <a:pPr lvl="2"/>
            <a:r>
              <a:rPr lang="en-GB" dirty="0" smtClean="0"/>
              <a:t>Or every servlet extends one with the security in-built</a:t>
            </a:r>
          </a:p>
          <a:p>
            <a:pPr lvl="1"/>
            <a:r>
              <a:rPr lang="en-GB" dirty="0" smtClean="0"/>
              <a:t>Filter applied to all relevant servlets</a:t>
            </a:r>
          </a:p>
          <a:p>
            <a:pPr lvl="1"/>
            <a:r>
              <a:rPr lang="en-GB" dirty="0" smtClean="0"/>
              <a:t>Framework-specific mechanism (e.g. Interceptor in Struts2)</a:t>
            </a:r>
          </a:p>
          <a:p>
            <a:pPr lvl="1"/>
            <a:r>
              <a:rPr lang="en-GB" dirty="0" smtClean="0"/>
              <a:t>Java EE standard mechanism</a:t>
            </a:r>
          </a:p>
          <a:p>
            <a:r>
              <a:rPr lang="en-GB" dirty="0" smtClean="0"/>
              <a:t>Mechanism to force authentication</a:t>
            </a:r>
          </a:p>
          <a:p>
            <a:pPr lvl="1"/>
            <a:r>
              <a:rPr lang="en-GB" dirty="0" smtClean="0"/>
              <a:t>Via HTTP</a:t>
            </a:r>
          </a:p>
          <a:p>
            <a:pPr lvl="1"/>
            <a:r>
              <a:rPr lang="en-GB" dirty="0" smtClean="0"/>
              <a:t>Via a form</a:t>
            </a:r>
          </a:p>
          <a:p>
            <a:pPr lvl="1"/>
            <a:r>
              <a:rPr lang="en-GB" dirty="0" smtClean="0"/>
              <a:t>Store result so that it can be reused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EE facilities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request.getRemoteUser</a:t>
            </a:r>
            <a:r>
              <a:rPr lang="en-GB" dirty="0"/>
              <a:t>()</a:t>
            </a:r>
          </a:p>
          <a:p>
            <a:r>
              <a:rPr lang="en-GB" dirty="0" err="1"/>
              <a:t>request.getUserPrincipal</a:t>
            </a:r>
            <a:r>
              <a:rPr lang="en-GB" dirty="0"/>
              <a:t>()</a:t>
            </a:r>
          </a:p>
          <a:p>
            <a:r>
              <a:rPr lang="en-GB" dirty="0" err="1"/>
              <a:t>request.isUserInRole</a:t>
            </a:r>
            <a:r>
              <a:rPr lang="en-GB" dirty="0"/>
              <a:t>(role)</a:t>
            </a:r>
          </a:p>
          <a:p>
            <a:r>
              <a:rPr lang="en-GB" dirty="0"/>
              <a:t>Use session attributes to store the user's identity</a:t>
            </a:r>
          </a:p>
          <a:p>
            <a:r>
              <a:rPr lang="en-GB" dirty="0"/>
              <a:t>Use cookies to store username and password (can be persistent between browser sessions)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Checking login: business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public User login(String username, String password) throws Exception {</a:t>
            </a:r>
          </a:p>
          <a:p>
            <a:pPr>
              <a:buNone/>
            </a:pPr>
            <a:r>
              <a:rPr lang="en-GB" dirty="0" smtClean="0"/>
              <a:t>        Query q = </a:t>
            </a:r>
            <a:r>
              <a:rPr lang="en-GB" dirty="0" err="1" smtClean="0"/>
              <a:t>em.createQuery</a:t>
            </a:r>
            <a:r>
              <a:rPr lang="en-GB" dirty="0" smtClean="0"/>
              <a:t>("select p from Person p where             	</a:t>
            </a:r>
            <a:r>
              <a:rPr lang="en-GB" dirty="0" err="1" smtClean="0"/>
              <a:t>p.username</a:t>
            </a:r>
            <a:r>
              <a:rPr lang="en-GB" dirty="0" smtClean="0"/>
              <a:t> = :username and </a:t>
            </a:r>
            <a:r>
              <a:rPr lang="en-GB" dirty="0" err="1" smtClean="0"/>
              <a:t>p.password</a:t>
            </a:r>
            <a:r>
              <a:rPr lang="en-GB" dirty="0" smtClean="0"/>
              <a:t> = :password");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q.setParameter</a:t>
            </a:r>
            <a:r>
              <a:rPr lang="en-GB" dirty="0" smtClean="0"/>
              <a:t>("username", username);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q.setParameter</a:t>
            </a:r>
            <a:r>
              <a:rPr lang="en-GB" dirty="0" smtClean="0"/>
              <a:t>("password", password);</a:t>
            </a:r>
          </a:p>
          <a:p>
            <a:pPr>
              <a:buNone/>
            </a:pPr>
            <a:r>
              <a:rPr lang="en-GB" dirty="0" smtClean="0"/>
              <a:t>        try {</a:t>
            </a:r>
          </a:p>
          <a:p>
            <a:pPr>
              <a:buNone/>
            </a:pPr>
            <a:r>
              <a:rPr lang="en-GB" dirty="0" smtClean="0"/>
              <a:t>            User u = (User) </a:t>
            </a:r>
            <a:r>
              <a:rPr lang="en-GB" dirty="0" err="1" smtClean="0"/>
              <a:t>q.getSingleResult</a:t>
            </a:r>
            <a:r>
              <a:rPr lang="en-GB" dirty="0" smtClean="0"/>
              <a:t>();</a:t>
            </a:r>
          </a:p>
          <a:p>
            <a:pPr>
              <a:buNone/>
            </a:pPr>
            <a:r>
              <a:rPr lang="en-GB" dirty="0" smtClean="0"/>
              <a:t>            return u;</a:t>
            </a:r>
          </a:p>
          <a:p>
            <a:pPr>
              <a:buNone/>
            </a:pPr>
            <a:r>
              <a:rPr lang="en-GB" dirty="0" smtClean="0"/>
              <a:t>        } catch (</a:t>
            </a:r>
            <a:r>
              <a:rPr lang="en-GB" dirty="0" err="1" smtClean="0"/>
              <a:t>NoResultException</a:t>
            </a:r>
            <a:r>
              <a:rPr lang="en-GB" dirty="0" smtClean="0"/>
              <a:t> ex) {</a:t>
            </a:r>
          </a:p>
          <a:p>
            <a:pPr>
              <a:buNone/>
            </a:pPr>
            <a:r>
              <a:rPr lang="en-GB" dirty="0" smtClean="0"/>
              <a:t>            return null;</a:t>
            </a:r>
          </a:p>
          <a:p>
            <a:pPr>
              <a:buNone/>
            </a:pPr>
            <a:r>
              <a:rPr lang="en-GB" dirty="0" smtClean="0"/>
              <a:t>        }</a:t>
            </a:r>
          </a:p>
          <a:p>
            <a:pPr>
              <a:buNone/>
            </a:pPr>
            <a:r>
              <a:rPr lang="en-GB" dirty="0" smtClean="0"/>
              <a:t>    }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Checking login: controller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smtClean="0"/>
              <a:t>user = </a:t>
            </a:r>
            <a:r>
              <a:rPr lang="en-GB" sz="2400" dirty="0" err="1"/>
              <a:t>u</a:t>
            </a:r>
            <a:r>
              <a:rPr lang="en-GB" sz="2400" dirty="0" err="1" smtClean="0"/>
              <a:t>serMgmt.login</a:t>
            </a:r>
            <a:r>
              <a:rPr lang="en-GB" sz="2400" dirty="0" smtClean="0"/>
              <a:t>(username, password);</a:t>
            </a:r>
          </a:p>
          <a:p>
            <a:pPr>
              <a:buNone/>
            </a:pPr>
            <a:r>
              <a:rPr lang="en-GB" sz="2400" dirty="0" smtClean="0"/>
              <a:t>if (user != null) {</a:t>
            </a:r>
          </a:p>
          <a:p>
            <a:pPr>
              <a:buNone/>
            </a:pPr>
            <a:r>
              <a:rPr lang="en-GB" sz="2400" dirty="0" smtClean="0"/>
              <a:t>            </a:t>
            </a:r>
            <a:r>
              <a:rPr lang="en-GB" sz="2400" dirty="0" err="1" smtClean="0"/>
              <a:t>request.getSession</a:t>
            </a:r>
            <a:r>
              <a:rPr lang="en-GB" sz="2400" dirty="0" smtClean="0"/>
              <a:t>().</a:t>
            </a:r>
            <a:r>
              <a:rPr lang="en-GB" sz="2400" dirty="0" err="1" smtClean="0"/>
              <a:t>setAttribute</a:t>
            </a:r>
            <a:r>
              <a:rPr lang="en-GB" sz="2400" dirty="0" smtClean="0"/>
              <a:t>("</a:t>
            </a:r>
            <a:r>
              <a:rPr lang="en-GB" sz="2400" dirty="0" err="1" smtClean="0"/>
              <a:t>LoggedInUser</a:t>
            </a:r>
            <a:r>
              <a:rPr lang="en-GB" sz="2400" dirty="0" smtClean="0"/>
              <a:t>", user);</a:t>
            </a:r>
          </a:p>
          <a:p>
            <a:pPr>
              <a:buNone/>
            </a:pPr>
            <a:r>
              <a:rPr lang="en-GB" sz="2400" dirty="0" smtClean="0"/>
              <a:t>            </a:t>
            </a:r>
            <a:r>
              <a:rPr lang="en-GB" sz="2400" dirty="0" err="1" smtClean="0"/>
              <a:t>setMessage</a:t>
            </a:r>
            <a:r>
              <a:rPr lang="en-GB" sz="2400" dirty="0" smtClean="0"/>
              <a:t>("Logged in as " + </a:t>
            </a:r>
            <a:r>
              <a:rPr lang="en-GB" sz="2400" dirty="0" err="1" smtClean="0"/>
              <a:t>user.getUsername</a:t>
            </a:r>
            <a:r>
              <a:rPr lang="en-GB" sz="2400" dirty="0" smtClean="0"/>
              <a:t>());</a:t>
            </a:r>
          </a:p>
          <a:p>
            <a:pPr>
              <a:buNone/>
            </a:pPr>
            <a:r>
              <a:rPr lang="en-GB" sz="2400" dirty="0" smtClean="0"/>
              <a:t>            log.info(</a:t>
            </a:r>
            <a:r>
              <a:rPr lang="en-GB" sz="2400" dirty="0" err="1" smtClean="0"/>
              <a:t>user.getUsername</a:t>
            </a:r>
            <a:r>
              <a:rPr lang="en-GB" sz="2400" dirty="0" smtClean="0"/>
              <a:t>() + " logged in successfully");</a:t>
            </a:r>
          </a:p>
          <a:p>
            <a:pPr>
              <a:buNone/>
            </a:pPr>
            <a:r>
              <a:rPr lang="en-GB" sz="2400" dirty="0" smtClean="0"/>
              <a:t>            return SUCCESS;</a:t>
            </a:r>
          </a:p>
          <a:p>
            <a:pPr>
              <a:buNone/>
            </a:pPr>
            <a:r>
              <a:rPr lang="en-GB" sz="2400" dirty="0" smtClean="0"/>
              <a:t>        } else {</a:t>
            </a:r>
          </a:p>
          <a:p>
            <a:pPr>
              <a:buNone/>
            </a:pPr>
            <a:r>
              <a:rPr lang="en-GB" sz="2400" dirty="0" smtClean="0"/>
              <a:t>            </a:t>
            </a:r>
            <a:r>
              <a:rPr lang="en-GB" sz="2400" dirty="0" err="1" smtClean="0"/>
              <a:t>setMessage</a:t>
            </a:r>
            <a:r>
              <a:rPr lang="en-GB" sz="2400" dirty="0" smtClean="0"/>
              <a:t>("Username and/or password not known");</a:t>
            </a:r>
          </a:p>
          <a:p>
            <a:pPr>
              <a:buNone/>
            </a:pPr>
            <a:r>
              <a:rPr lang="en-GB" sz="2400" dirty="0" smtClean="0"/>
              <a:t>            </a:t>
            </a:r>
            <a:r>
              <a:rPr lang="en-GB" sz="2400" dirty="0" err="1" smtClean="0"/>
              <a:t>this.addActionError</a:t>
            </a:r>
            <a:r>
              <a:rPr lang="en-GB" sz="2400" dirty="0" smtClean="0"/>
              <a:t>("Username and/or password not 	known");</a:t>
            </a:r>
          </a:p>
          <a:p>
            <a:pPr>
              <a:buNone/>
            </a:pPr>
            <a:r>
              <a:rPr lang="en-GB" sz="2400" dirty="0" smtClean="0"/>
              <a:t>            return </a:t>
            </a:r>
            <a:r>
              <a:rPr lang="en-GB" sz="2400" dirty="0" err="1" smtClean="0"/>
              <a:t>Constants.LOGIN_FAILED</a:t>
            </a:r>
            <a:r>
              <a:rPr lang="en-GB" sz="2400" dirty="0" smtClean="0"/>
              <a:t>;</a:t>
            </a:r>
          </a:p>
          <a:p>
            <a:pPr>
              <a:buNone/>
            </a:pPr>
            <a:r>
              <a:rPr lang="en-GB" sz="2400" dirty="0" smtClean="0"/>
              <a:t>        }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Authorisation: check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user = </a:t>
            </a:r>
            <a:r>
              <a:rPr lang="en-GB" sz="2400" dirty="0" err="1" smtClean="0"/>
              <a:t>request.getSession</a:t>
            </a:r>
            <a:r>
              <a:rPr lang="en-GB" sz="2400" dirty="0" smtClean="0"/>
              <a:t>().</a:t>
            </a:r>
            <a:r>
              <a:rPr lang="en-GB" sz="2400" dirty="0" err="1" smtClean="0"/>
              <a:t>getAttribute</a:t>
            </a:r>
            <a:r>
              <a:rPr lang="en-GB" sz="2400" dirty="0" smtClean="0"/>
              <a:t>("</a:t>
            </a:r>
            <a:r>
              <a:rPr lang="en-GB" sz="2400" dirty="0" err="1" smtClean="0"/>
              <a:t>LoggedInUser</a:t>
            </a:r>
            <a:r>
              <a:rPr lang="en-GB" sz="2400" dirty="0" smtClean="0"/>
              <a:t>");</a:t>
            </a:r>
          </a:p>
          <a:p>
            <a:pPr>
              <a:buNone/>
            </a:pPr>
            <a:r>
              <a:rPr lang="en-GB" sz="2400" dirty="0" smtClean="0"/>
              <a:t>if (user == null) { // not logged in!</a:t>
            </a:r>
          </a:p>
          <a:p>
            <a:pPr>
              <a:buNone/>
            </a:pPr>
            <a:r>
              <a:rPr lang="en-GB" sz="2400" dirty="0" smtClean="0"/>
              <a:t>	//redirect to a login page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/>
              <a:t>if (</a:t>
            </a:r>
            <a:r>
              <a:rPr lang="en-GB" sz="2400" dirty="0" err="1" smtClean="0"/>
              <a:t>user.inRole</a:t>
            </a:r>
            <a:r>
              <a:rPr lang="en-GB" sz="2400" dirty="0" smtClean="0"/>
              <a:t>("admin") {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/>
              <a:t>if (</a:t>
            </a:r>
            <a:r>
              <a:rPr lang="en-GB" sz="2400" dirty="0" err="1" smtClean="0"/>
              <a:t>securityManager.isUserinRole</a:t>
            </a:r>
            <a:r>
              <a:rPr lang="en-GB" sz="2400" dirty="0" smtClean="0"/>
              <a:t>(user, "admin")) {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/>
              <a:t>if (</a:t>
            </a:r>
            <a:r>
              <a:rPr lang="en-GB" sz="2400" dirty="0" err="1" smtClean="0"/>
              <a:t>securityManager.isAdmin</a:t>
            </a:r>
            <a:r>
              <a:rPr lang="en-GB" sz="2400" dirty="0" smtClean="0"/>
              <a:t>(user)) {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Pros and cons of application-managed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Pro: complete control</a:t>
            </a:r>
          </a:p>
          <a:p>
            <a:r>
              <a:rPr lang="en-GB" dirty="0" smtClean="0"/>
              <a:t>Pro: can fine-tune for performance</a:t>
            </a:r>
          </a:p>
          <a:p>
            <a:r>
              <a:rPr lang="en-GB" dirty="0" smtClean="0"/>
              <a:t>Con: you might forget to put it in a method</a:t>
            </a:r>
          </a:p>
          <a:p>
            <a:r>
              <a:rPr lang="en-GB" dirty="0" smtClean="0"/>
              <a:t>Con: managing site-wide may be a problem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Container Managed Security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Container managed security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Standard set of functionality</a:t>
            </a:r>
          </a:p>
          <a:p>
            <a:r>
              <a:rPr lang="en-GB" dirty="0" smtClean="0"/>
              <a:t>Security can span a set of separate web applications (single sign-on)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Security is a pervasive issue</a:t>
            </a:r>
          </a:p>
          <a:p>
            <a:pPr lvl="1"/>
            <a:r>
              <a:rPr lang="en-GB" dirty="0" smtClean="0"/>
              <a:t>All e-commerce systems require it</a:t>
            </a:r>
          </a:p>
          <a:p>
            <a:r>
              <a:rPr lang="en-GB" dirty="0" smtClean="0"/>
              <a:t>Three aspects of security:</a:t>
            </a:r>
          </a:p>
          <a:p>
            <a:pPr lvl="1"/>
            <a:r>
              <a:rPr lang="en-GB" dirty="0" smtClean="0"/>
              <a:t>Confidentiality</a:t>
            </a:r>
          </a:p>
          <a:p>
            <a:pPr lvl="1"/>
            <a:r>
              <a:rPr lang="en-GB" dirty="0" smtClean="0"/>
              <a:t>Integrity</a:t>
            </a:r>
          </a:p>
          <a:p>
            <a:pPr lvl="1"/>
            <a:r>
              <a:rPr lang="en-GB" dirty="0" smtClean="0"/>
              <a:t>Availability</a:t>
            </a:r>
          </a:p>
          <a:p>
            <a:r>
              <a:rPr lang="en-GB" dirty="0" smtClean="0"/>
              <a:t>To achieve these, we distinguish two functions:</a:t>
            </a:r>
          </a:p>
          <a:p>
            <a:pPr lvl="1"/>
            <a:r>
              <a:rPr lang="en-GB" dirty="0" smtClean="0"/>
              <a:t>authentication: how users prove who they say they are</a:t>
            </a:r>
          </a:p>
          <a:p>
            <a:pPr lvl="1"/>
            <a:r>
              <a:rPr lang="en-GB" dirty="0" smtClean="0"/>
              <a:t>authorisation: how access to specific resources is allowed or denied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EE security annotations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@</a:t>
            </a:r>
            <a:r>
              <a:rPr lang="en-GB" dirty="0" err="1" smtClean="0"/>
              <a:t>PermitAll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DenyAll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RolesAllowed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DeclareRoles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RunAs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EE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Container (e.g. Glassfish)</a:t>
            </a:r>
          </a:p>
          <a:p>
            <a:pPr lvl="1"/>
            <a:r>
              <a:rPr lang="en-GB" dirty="0" smtClean="0"/>
              <a:t>Configure:</a:t>
            </a:r>
          </a:p>
          <a:p>
            <a:pPr lvl="2"/>
            <a:r>
              <a:rPr lang="en-GB" dirty="0" smtClean="0"/>
              <a:t>realm (and implementation) for container to use</a:t>
            </a:r>
          </a:p>
          <a:p>
            <a:pPr lvl="2"/>
            <a:r>
              <a:rPr lang="en-GB" dirty="0" smtClean="0"/>
              <a:t>security role mappings (</a:t>
            </a:r>
            <a:r>
              <a:rPr lang="en-GB" smtClean="0"/>
              <a:t>via glassfish-web.xml)</a:t>
            </a:r>
            <a:endParaRPr lang="en-GB" dirty="0" smtClean="0"/>
          </a:p>
          <a:p>
            <a:pPr lvl="3"/>
            <a:r>
              <a:rPr lang="en-GB" dirty="0" smtClean="0"/>
              <a:t>assign principals and/or groups to roles</a:t>
            </a:r>
          </a:p>
          <a:p>
            <a:r>
              <a:rPr lang="en-GB" dirty="0" smtClean="0"/>
              <a:t>Application</a:t>
            </a:r>
          </a:p>
          <a:p>
            <a:pPr lvl="1"/>
            <a:r>
              <a:rPr lang="en-GB" dirty="0" smtClean="0"/>
              <a:t>web.xml</a:t>
            </a:r>
          </a:p>
          <a:p>
            <a:pPr lvl="2"/>
            <a:r>
              <a:rPr lang="en-GB" dirty="0" smtClean="0"/>
              <a:t>login configuration </a:t>
            </a:r>
          </a:p>
          <a:p>
            <a:pPr lvl="3"/>
            <a:r>
              <a:rPr lang="en-GB" dirty="0" smtClean="0"/>
              <a:t>basic/digest/form/certificate</a:t>
            </a:r>
          </a:p>
          <a:p>
            <a:pPr lvl="2"/>
            <a:r>
              <a:rPr lang="en-GB" dirty="0" smtClean="0"/>
              <a:t>security roles</a:t>
            </a:r>
          </a:p>
          <a:p>
            <a:pPr lvl="2"/>
            <a:r>
              <a:rPr lang="en-GB" dirty="0" smtClean="0"/>
              <a:t>security constraints </a:t>
            </a:r>
          </a:p>
          <a:p>
            <a:pPr lvl="3"/>
            <a:r>
              <a:rPr lang="en-GB" dirty="0" smtClean="0"/>
              <a:t>URL constraints</a:t>
            </a:r>
          </a:p>
          <a:p>
            <a:pPr lvl="3"/>
            <a:r>
              <a:rPr lang="en-GB" dirty="0" smtClean="0"/>
              <a:t>authentication constraints</a:t>
            </a:r>
          </a:p>
          <a:p>
            <a:pPr lvl="3"/>
            <a:r>
              <a:rPr lang="en-GB" dirty="0" smtClean="0"/>
              <a:t>data (transport) constraint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Accessing a Java EE application</a:t>
            </a:r>
            <a:endParaRPr lang="en-GB" dirty="0"/>
          </a:p>
        </p:txBody>
      </p:sp>
      <p:pic>
        <p:nvPicPr>
          <p:cNvPr id="5" name="Content Placeholder 4" descr="security-simple-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0935" y="3140968"/>
            <a:ext cx="7200800" cy="14401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a Java EE application</a:t>
            </a:r>
            <a:endParaRPr lang="en-GB" dirty="0"/>
          </a:p>
        </p:txBody>
      </p:sp>
      <p:pic>
        <p:nvPicPr>
          <p:cNvPr id="5" name="Content Placeholder 4" descr="security-simple-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1816" y="2708920"/>
            <a:ext cx="7368586" cy="22322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a Java EE application</a:t>
            </a:r>
            <a:endParaRPr lang="en-GB" dirty="0"/>
          </a:p>
        </p:txBody>
      </p:sp>
      <p:pic>
        <p:nvPicPr>
          <p:cNvPr id="5" name="Content Placeholder 4" descr="security-simple-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276872"/>
            <a:ext cx="8074912" cy="295232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a Java EE application</a:t>
            </a:r>
            <a:endParaRPr lang="en-GB" dirty="0"/>
          </a:p>
        </p:txBody>
      </p:sp>
      <p:pic>
        <p:nvPicPr>
          <p:cNvPr id="5" name="Content Placeholder 4" descr="security-simple-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1896" y="2852936"/>
            <a:ext cx="7125131" cy="20162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a Java EE application</a:t>
            </a:r>
            <a:endParaRPr lang="en-GB" dirty="0"/>
          </a:p>
        </p:txBody>
      </p:sp>
      <p:pic>
        <p:nvPicPr>
          <p:cNvPr id="5" name="Content Placeholder 4" descr="security-simple-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3374" y="2132856"/>
            <a:ext cx="7148430" cy="345638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areas to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HTTP and other authentication mechanisms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Application-managed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Container-managed security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Declarative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Programmatic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 mechanisms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 authentication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HTTP </a:t>
            </a:r>
            <a:r>
              <a:rPr lang="en-GB" dirty="0"/>
              <a:t>provides </a:t>
            </a:r>
            <a:r>
              <a:rPr lang="en-GB" dirty="0" smtClean="0"/>
              <a:t>facilities for authentication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tools.ietf.org/html/rfc7235</a:t>
            </a:r>
            <a:r>
              <a:rPr lang="en-GB" dirty="0" smtClean="0"/>
              <a:t> </a:t>
            </a:r>
          </a:p>
          <a:p>
            <a:r>
              <a:rPr lang="en-GB" dirty="0" smtClean="0"/>
              <a:t>HTTP authentication operates on a challenge/response paradigm</a:t>
            </a:r>
          </a:p>
          <a:p>
            <a:pPr lvl="1"/>
            <a:r>
              <a:rPr lang="en-GB" dirty="0" smtClean="0"/>
              <a:t>If server </a:t>
            </a:r>
            <a:r>
              <a:rPr lang="en-GB" dirty="0"/>
              <a:t>receives a request for an access-protected object, and an acceptable Authorization header is not sent, the server responds with a "401 Unauthorized" status code.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client must then resend the request with an Authorization header. </a:t>
            </a:r>
            <a:endParaRPr lang="en-GB" dirty="0" smtClean="0"/>
          </a:p>
          <a:p>
            <a:pPr lvl="2"/>
            <a:r>
              <a:rPr lang="en-GB" dirty="0" smtClean="0"/>
              <a:t>Most </a:t>
            </a:r>
            <a:r>
              <a:rPr lang="en-GB" dirty="0"/>
              <a:t>browsers will prompt the user for a username and password. </a:t>
            </a:r>
            <a:endParaRPr lang="en-GB" dirty="0" smtClean="0"/>
          </a:p>
          <a:p>
            <a:pPr lvl="2"/>
            <a:r>
              <a:rPr lang="en-GB" dirty="0" smtClean="0"/>
              <a:t>Most </a:t>
            </a:r>
            <a:r>
              <a:rPr lang="en-GB" dirty="0"/>
              <a:t>browsers cache this for the duration of the browser session; some will allow the user to save it between sessions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We </a:t>
            </a:r>
            <a:r>
              <a:rPr lang="en-GB" dirty="0"/>
              <a:t>leave it as an exercise for the reader as to whether storing a password on the client machine is secure or not</a:t>
            </a:r>
            <a:r>
              <a:rPr lang="en-GB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 authentication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Two mechanisms</a:t>
            </a:r>
          </a:p>
          <a:p>
            <a:pPr lvl="1"/>
            <a:r>
              <a:rPr lang="en-GB" dirty="0" smtClean="0"/>
              <a:t>Basic Authentication – passes usernames and passwords in clear text (actually in Base64 format, but this is easily translatable)</a:t>
            </a:r>
          </a:p>
          <a:p>
            <a:pPr lvl="1"/>
            <a:r>
              <a:rPr lang="en-GB" dirty="0" smtClean="0"/>
              <a:t>Digest Authentication – scrambles the password by sending a checksum (by default, MD5) of:</a:t>
            </a:r>
          </a:p>
          <a:p>
            <a:pPr lvl="2"/>
            <a:r>
              <a:rPr lang="en-GB" dirty="0" smtClean="0"/>
              <a:t>the username</a:t>
            </a:r>
          </a:p>
          <a:p>
            <a:pPr lvl="2"/>
            <a:r>
              <a:rPr lang="en-GB" dirty="0" smtClean="0"/>
              <a:t>the password</a:t>
            </a:r>
          </a:p>
          <a:p>
            <a:pPr lvl="2"/>
            <a:r>
              <a:rPr lang="en-GB" dirty="0" smtClean="0"/>
              <a:t>a given nonce value (sent by the server with the 401 response)</a:t>
            </a:r>
          </a:p>
          <a:p>
            <a:pPr lvl="2"/>
            <a:r>
              <a:rPr lang="en-GB" dirty="0" smtClean="0"/>
              <a:t>the HTTP method</a:t>
            </a:r>
          </a:p>
          <a:p>
            <a:pPr lvl="2"/>
            <a:r>
              <a:rPr lang="en-GB" dirty="0" smtClean="0"/>
              <a:t>the requested URI</a:t>
            </a:r>
          </a:p>
          <a:p>
            <a:pPr lvl="2"/>
            <a:r>
              <a:rPr lang="en-GB" dirty="0" smtClean="0"/>
              <a:t>Why are all of these necessary?</a:t>
            </a:r>
          </a:p>
          <a:p>
            <a:r>
              <a:rPr lang="en-GB" dirty="0" smtClean="0"/>
              <a:t>HTTP authentication operates within a </a:t>
            </a:r>
            <a:r>
              <a:rPr lang="en-GB" i="1" dirty="0" smtClean="0"/>
              <a:t>realm</a:t>
            </a:r>
            <a:r>
              <a:rPr lang="en-GB" dirty="0" smtClean="0"/>
              <a:t>. A realm is essentially the store (e.g. file, database, ...) against which user credentials are checked.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Transporting passwords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Problem: Basic authentication sends passwords in clear</a:t>
            </a:r>
          </a:p>
          <a:p>
            <a:r>
              <a:rPr lang="en-GB" dirty="0" smtClean="0"/>
              <a:t>Digest authentication better – only sends password digest</a:t>
            </a:r>
          </a:p>
          <a:p>
            <a:r>
              <a:rPr lang="en-GB" dirty="0" smtClean="0"/>
              <a:t>Secure Sockets Layer (SSL)</a:t>
            </a:r>
          </a:p>
          <a:p>
            <a:r>
              <a:rPr lang="en-GB" dirty="0" smtClean="0"/>
              <a:t>HTTPS – secure HTTP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Non-HTTP 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user with a login form (HTML)</a:t>
            </a:r>
          </a:p>
          <a:p>
            <a:pPr lvl="1"/>
            <a:r>
              <a:rPr lang="en-GB" dirty="0" smtClean="0"/>
              <a:t>Boxes for username and password</a:t>
            </a:r>
          </a:p>
          <a:p>
            <a:pPr lvl="1"/>
            <a:r>
              <a:rPr lang="en-GB" dirty="0" smtClean="0"/>
              <a:t>Typically provides link for forgotten password</a:t>
            </a:r>
          </a:p>
          <a:p>
            <a:r>
              <a:rPr lang="en-GB" dirty="0" smtClean="0"/>
              <a:t>Username and password sent as normal form data</a:t>
            </a:r>
          </a:p>
          <a:p>
            <a:r>
              <a:rPr lang="en-GB" dirty="0" smtClean="0"/>
              <a:t>Server-side processes it like any other form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a logged-in user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using HTTP authentication, browser will resend credentials with all relevant requests</a:t>
            </a:r>
          </a:p>
          <a:p>
            <a:pPr lvl="1"/>
            <a:r>
              <a:rPr lang="en-GB" dirty="0" smtClean="0"/>
              <a:t>Server effectively rechecks each request</a:t>
            </a:r>
          </a:p>
          <a:p>
            <a:r>
              <a:rPr lang="en-GB" dirty="0" smtClean="0"/>
              <a:t>If using application authentication, server will store user-id in session</a:t>
            </a:r>
          </a:p>
          <a:p>
            <a:pPr lvl="1"/>
            <a:r>
              <a:rPr lang="en-GB" dirty="0" smtClean="0"/>
              <a:t>Application needs to recheck every request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21F8-DCFD-4252-A48D-955EAA9F216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812</Words>
  <Application>Microsoft Office PowerPoint</Application>
  <PresentationFormat>On-screen Show (4:3)</PresentationFormat>
  <Paragraphs>173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Securing web applications using Java EE</vt:lpstr>
      <vt:lpstr>Introduction</vt:lpstr>
      <vt:lpstr>Three areas to cover</vt:lpstr>
      <vt:lpstr>Authentication mechanisms</vt:lpstr>
      <vt:lpstr>HTTP authentication 1</vt:lpstr>
      <vt:lpstr>HTTP authentication 2</vt:lpstr>
      <vt:lpstr>Transporting passwords</vt:lpstr>
      <vt:lpstr>Non-HTTP authentication</vt:lpstr>
      <vt:lpstr>Identifying a logged-in user</vt:lpstr>
      <vt:lpstr>Java Authentication and Authorization Service (JAAS)</vt:lpstr>
      <vt:lpstr>Application managed security</vt:lpstr>
      <vt:lpstr>Common features</vt:lpstr>
      <vt:lpstr>Java EE facilities</vt:lpstr>
      <vt:lpstr>Checking login: business method</vt:lpstr>
      <vt:lpstr>Checking login: controller method</vt:lpstr>
      <vt:lpstr>Authorisation: check access</vt:lpstr>
      <vt:lpstr>Pros and cons of application-managed security</vt:lpstr>
      <vt:lpstr>Container Managed Security</vt:lpstr>
      <vt:lpstr>Container managed security</vt:lpstr>
      <vt:lpstr>Java EE security annotations</vt:lpstr>
      <vt:lpstr>Java EE Configuration</vt:lpstr>
      <vt:lpstr>Accessing a Java EE application</vt:lpstr>
      <vt:lpstr>Accessing a Java EE application</vt:lpstr>
      <vt:lpstr>Accessing a Java EE application</vt:lpstr>
      <vt:lpstr>Accessing a Java EE application</vt:lpstr>
      <vt:lpstr>Accessing a Java EE application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Securing web applications using Java EE</dc:title>
  <dc:creator>Jim Briggs</dc:creator>
  <cp:lastModifiedBy>Jim Briggs</cp:lastModifiedBy>
  <cp:revision>40</cp:revision>
  <dcterms:created xsi:type="dcterms:W3CDTF">2011-02-28T13:47:20Z</dcterms:created>
  <dcterms:modified xsi:type="dcterms:W3CDTF">2019-01-22T12:02:15Z</dcterms:modified>
</cp:coreProperties>
</file>