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1" r:id="rId7"/>
    <p:sldId id="267" r:id="rId8"/>
    <p:sldId id="271" r:id="rId9"/>
    <p:sldId id="266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C83FA-8476-4F4B-ACAC-91A4EAC4890A}" type="datetimeFigureOut">
              <a:rPr lang="en-GB" smtClean="0"/>
              <a:pPr/>
              <a:t>09/03/2021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46D2-AC92-4AD9-8E7D-BE2CCC6F61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188-8DB7-46F8-8461-BF935DE470C0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0800-CF12-4C8A-9C9A-5F7251C3BF54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F6FD-DCB3-4314-A352-BFCBB9EBCBCC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8E01-F307-483C-A696-D8BCECF0B82A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2E29-7EC2-4524-BF59-FE3EA1B37603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952D-4EF5-4B05-B574-1D790D5BDA27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BED6-6104-417A-BFFB-C0DDE1A35BD7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C322-C478-44C7-AD1B-B1A970699089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4C29-87C9-4165-8050-36B6E65EAA64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94D-E35B-4F4B-B186-FFF97CC68BC0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2B8D-75A1-4A9B-A139-08F40A41E9CE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9E44-C570-4069-BD1F-7C06E18E7958}" type="datetime1">
              <a:rPr lang="en-GB" smtClean="0"/>
              <a:pPr/>
              <a:t>09/03/2021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BEC6-772B-4ADB-8A9D-AF09BC1D8C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ruts.apache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JavaServer Faces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</a:t>
            </a:r>
            <a:r>
              <a:rPr lang="en-GB" dirty="0" smtClean="0"/>
              <a:t> </a:t>
            </a:r>
            <a:r>
              <a:rPr lang="en-GB" dirty="0" smtClean="0"/>
              <a:t>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JSF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HTML </a:t>
            </a:r>
            <a:r>
              <a:rPr lang="en-GB" dirty="0" err="1" smtClean="0"/>
              <a:t>vs</a:t>
            </a:r>
            <a:r>
              <a:rPr lang="en-GB" dirty="0" smtClean="0"/>
              <a:t> XHTML</a:t>
            </a:r>
          </a:p>
          <a:p>
            <a:r>
              <a:rPr lang="en-GB" dirty="0" smtClean="0"/>
              <a:t>Facelets XHTML as the preferred form of JSF page</a:t>
            </a:r>
          </a:p>
          <a:p>
            <a:pPr lvl="1"/>
            <a:r>
              <a:rPr lang="en-GB" dirty="0" smtClean="0"/>
              <a:t>JSP is also an option, but rarely used</a:t>
            </a:r>
          </a:p>
          <a:p>
            <a:r>
              <a:rPr lang="en-GB" dirty="0" smtClean="0"/>
              <a:t>XML namespaces</a:t>
            </a:r>
          </a:p>
          <a:p>
            <a:r>
              <a:rPr lang="en-GB" dirty="0" smtClean="0"/>
              <a:t>Backing Beans (@Named – was @</a:t>
            </a:r>
            <a:r>
              <a:rPr lang="en-GB" dirty="0" err="1" smtClean="0"/>
              <a:t>ManagedBean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Managed Properties</a:t>
            </a:r>
          </a:p>
          <a:p>
            <a:r>
              <a:rPr lang="en-GB" dirty="0" smtClean="0"/>
              <a:t>JSF component tag libraries (and common prefix) </a:t>
            </a:r>
          </a:p>
          <a:p>
            <a:pPr lvl="1"/>
            <a:r>
              <a:rPr lang="en-GB" dirty="0" smtClean="0"/>
              <a:t>html h</a:t>
            </a:r>
          </a:p>
          <a:p>
            <a:pPr lvl="1"/>
            <a:r>
              <a:rPr lang="en-GB" dirty="0" smtClean="0"/>
              <a:t>core f</a:t>
            </a:r>
          </a:p>
          <a:p>
            <a:pPr lvl="1"/>
            <a:r>
              <a:rPr lang="en-GB" dirty="0" err="1" smtClean="0"/>
              <a:t>facelets</a:t>
            </a:r>
            <a:r>
              <a:rPr lang="en-GB" dirty="0" smtClean="0"/>
              <a:t> </a:t>
            </a:r>
            <a:r>
              <a:rPr lang="en-GB" dirty="0" err="1" smtClean="0"/>
              <a:t>ui</a:t>
            </a:r>
            <a:endParaRPr lang="en-GB" dirty="0" smtClean="0"/>
          </a:p>
          <a:p>
            <a:pPr lvl="1"/>
            <a:r>
              <a:rPr lang="en-GB" dirty="0" smtClean="0"/>
              <a:t>composite</a:t>
            </a:r>
          </a:p>
          <a:p>
            <a:pPr lvl="1"/>
            <a:r>
              <a:rPr lang="en-GB" dirty="0" smtClean="0"/>
              <a:t>core c (from JSP)</a:t>
            </a:r>
          </a:p>
          <a:p>
            <a:pPr lvl="1"/>
            <a:r>
              <a:rPr lang="en-GB" dirty="0" smtClean="0"/>
              <a:t>functions fn (from JSP)</a:t>
            </a:r>
          </a:p>
          <a:p>
            <a:r>
              <a:rPr lang="en-GB" dirty="0" smtClean="0"/>
              <a:t>Implicit objects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JSF events and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FacesServlet</a:t>
            </a:r>
            <a:endParaRPr lang="en-GB" dirty="0" smtClean="0"/>
          </a:p>
          <a:p>
            <a:r>
              <a:rPr lang="en-GB" dirty="0" smtClean="0"/>
              <a:t>faces-config.xml configuration file</a:t>
            </a:r>
          </a:p>
          <a:p>
            <a:r>
              <a:rPr lang="en-GB" dirty="0" smtClean="0"/>
              <a:t>Events are implemented as Backing Bean methods</a:t>
            </a:r>
          </a:p>
          <a:p>
            <a:r>
              <a:rPr lang="en-GB" dirty="0" smtClean="0"/>
              <a:t>Navigation between pages</a:t>
            </a:r>
          </a:p>
          <a:p>
            <a:r>
              <a:rPr lang="en-GB" dirty="0" smtClean="0"/>
              <a:t>Message (error) handling</a:t>
            </a:r>
          </a:p>
          <a:p>
            <a:r>
              <a:rPr lang="en-GB" dirty="0" smtClean="0"/>
              <a:t>Conversion</a:t>
            </a:r>
          </a:p>
          <a:p>
            <a:r>
              <a:rPr lang="en-GB" dirty="0" smtClean="0"/>
              <a:t>Validation</a:t>
            </a:r>
          </a:p>
          <a:p>
            <a:r>
              <a:rPr lang="en-GB" dirty="0" smtClean="0"/>
              <a:t>Ajax support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JSF HTML tag library &lt;h: 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600" dirty="0" smtClean="0"/>
              <a:t>h:body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h:button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h:column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h:commandButton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h:commandLink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h:dataTable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h:form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h:graphicImage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h:head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h:inputHidden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h:inputSecret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h:inputText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h:inputTextarea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h:link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h:message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h:messages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h:outputFormat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h:outputLabel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h:outputLink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h:outputScript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h:outputStylesheet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h:outputText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h:panelGrid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h:panelGroup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h:selectBooleanCheckbox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h:selectManyCheckbox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h:selectManyListbox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h:selectManyMenu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h:selectOneListbox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h:selectOneMenu </a:t>
            </a:r>
          </a:p>
          <a:p>
            <a:pPr>
              <a:lnSpc>
                <a:spcPct val="120000"/>
              </a:lnSpc>
            </a:pPr>
            <a:r>
              <a:rPr lang="en-GB" sz="1600" dirty="0" smtClean="0"/>
              <a:t>h:selectOneRadio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JSF Core tag library &lt;f: 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1600" dirty="0" smtClean="0"/>
              <a:t>f:actionListener </a:t>
            </a:r>
          </a:p>
          <a:p>
            <a:r>
              <a:rPr lang="en-GB" sz="1600" dirty="0" smtClean="0"/>
              <a:t>f:ajax </a:t>
            </a:r>
          </a:p>
          <a:p>
            <a:r>
              <a:rPr lang="en-GB" sz="1600" dirty="0" smtClean="0"/>
              <a:t>f:attribute </a:t>
            </a:r>
          </a:p>
          <a:p>
            <a:r>
              <a:rPr lang="en-GB" sz="1600" dirty="0" smtClean="0"/>
              <a:t>f:convertDateTime</a:t>
            </a:r>
          </a:p>
          <a:p>
            <a:r>
              <a:rPr lang="en-GB" sz="1600" dirty="0" smtClean="0"/>
              <a:t>f:convertNumber </a:t>
            </a:r>
          </a:p>
          <a:p>
            <a:r>
              <a:rPr lang="en-GB" sz="1600" dirty="0" smtClean="0"/>
              <a:t>f:converter </a:t>
            </a:r>
          </a:p>
          <a:p>
            <a:r>
              <a:rPr lang="en-GB" sz="1600" dirty="0" smtClean="0"/>
              <a:t>f:event </a:t>
            </a:r>
          </a:p>
          <a:p>
            <a:r>
              <a:rPr lang="en-GB" sz="1600" dirty="0" smtClean="0"/>
              <a:t>f:facet </a:t>
            </a:r>
          </a:p>
          <a:p>
            <a:r>
              <a:rPr lang="en-GB" sz="1600" dirty="0" smtClean="0"/>
              <a:t>f:loadBundle </a:t>
            </a:r>
          </a:p>
          <a:p>
            <a:r>
              <a:rPr lang="en-GB" sz="1600" dirty="0" smtClean="0"/>
              <a:t>f:metadata </a:t>
            </a:r>
          </a:p>
          <a:p>
            <a:r>
              <a:rPr lang="en-GB" sz="1600" dirty="0" smtClean="0"/>
              <a:t>f:param </a:t>
            </a:r>
          </a:p>
          <a:p>
            <a:r>
              <a:rPr lang="en-GB" sz="1600" dirty="0" smtClean="0"/>
              <a:t>f:phaseListener</a:t>
            </a:r>
          </a:p>
          <a:p>
            <a:r>
              <a:rPr lang="en-GB" sz="1600" dirty="0" smtClean="0"/>
              <a:t>f:selectItem </a:t>
            </a:r>
          </a:p>
          <a:p>
            <a:r>
              <a:rPr lang="en-GB" sz="1600" dirty="0" smtClean="0"/>
              <a:t>f:selectItems </a:t>
            </a:r>
          </a:p>
          <a:p>
            <a:r>
              <a:rPr lang="en-GB" sz="1600" dirty="0" smtClean="0"/>
              <a:t>f:setPropertyActionListener </a:t>
            </a:r>
          </a:p>
          <a:p>
            <a:r>
              <a:rPr lang="en-GB" sz="1600" dirty="0" smtClean="0"/>
              <a:t>f:subview </a:t>
            </a:r>
          </a:p>
          <a:p>
            <a:r>
              <a:rPr lang="en-GB" sz="1600" dirty="0" smtClean="0"/>
              <a:t>f:validateBean </a:t>
            </a:r>
          </a:p>
          <a:p>
            <a:r>
              <a:rPr lang="en-GB" sz="1600" dirty="0" smtClean="0"/>
              <a:t>f:validateDoubleRange</a:t>
            </a:r>
          </a:p>
          <a:p>
            <a:r>
              <a:rPr lang="en-GB" sz="1600" dirty="0" smtClean="0"/>
              <a:t>f:validateLength</a:t>
            </a:r>
          </a:p>
          <a:p>
            <a:r>
              <a:rPr lang="en-GB" sz="1600" dirty="0" smtClean="0"/>
              <a:t>f:validateLongRange </a:t>
            </a:r>
          </a:p>
          <a:p>
            <a:r>
              <a:rPr lang="en-GB" sz="1600" dirty="0" smtClean="0"/>
              <a:t>f:validateRegex </a:t>
            </a:r>
          </a:p>
          <a:p>
            <a:r>
              <a:rPr lang="en-GB" sz="1600" dirty="0" smtClean="0"/>
              <a:t>f:validateRequired </a:t>
            </a:r>
          </a:p>
          <a:p>
            <a:r>
              <a:rPr lang="en-GB" sz="1600" dirty="0" smtClean="0"/>
              <a:t>f:validator </a:t>
            </a:r>
          </a:p>
          <a:p>
            <a:r>
              <a:rPr lang="en-GB" sz="1600" dirty="0" smtClean="0"/>
              <a:t>f:valueChangeListener</a:t>
            </a:r>
          </a:p>
          <a:p>
            <a:r>
              <a:rPr lang="en-GB" sz="1600" dirty="0" smtClean="0"/>
              <a:t>f:verbatim </a:t>
            </a:r>
          </a:p>
          <a:p>
            <a:r>
              <a:rPr lang="en-GB" sz="1600" dirty="0" smtClean="0"/>
              <a:t>f:view </a:t>
            </a:r>
          </a:p>
          <a:p>
            <a:r>
              <a:rPr lang="en-GB" sz="1600" dirty="0" smtClean="0"/>
              <a:t>f:viewParam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JSF </a:t>
            </a:r>
            <a:r>
              <a:rPr lang="en-GB" smtClean="0"/>
              <a:t>Component library </a:t>
            </a:r>
            <a:r>
              <a:rPr lang="en-GB" dirty="0" smtClean="0"/>
              <a:t>&lt;</a:t>
            </a:r>
            <a:r>
              <a:rPr lang="en-GB" dirty="0" err="1" smtClean="0"/>
              <a:t>ui</a:t>
            </a:r>
            <a:r>
              <a:rPr lang="en-GB" dirty="0" smtClean="0"/>
              <a:t>: 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1600" dirty="0" err="1" smtClean="0"/>
              <a:t>ui:component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ui:composition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ui:debug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ui:decorate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ui:define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ui:fragment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ui:include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ui:insert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ui:param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ui:remove</a:t>
            </a:r>
            <a:r>
              <a:rPr lang="en-GB" sz="1600" dirty="0" smtClean="0"/>
              <a:t> </a:t>
            </a:r>
          </a:p>
          <a:p>
            <a:r>
              <a:rPr lang="en-GB" sz="1600" dirty="0" err="1" smtClean="0"/>
              <a:t>ui:repeat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MVC pattern is a good thing</a:t>
            </a:r>
          </a:p>
          <a:p>
            <a:r>
              <a:rPr lang="en-GB" dirty="0" smtClean="0"/>
              <a:t>Web applications have lots of common features</a:t>
            </a:r>
          </a:p>
          <a:p>
            <a:pPr lvl="1"/>
            <a:r>
              <a:rPr lang="en-GB" dirty="0" smtClean="0"/>
              <a:t>Same flow of control (controller – model – view)</a:t>
            </a:r>
          </a:p>
          <a:p>
            <a:pPr lvl="1"/>
            <a:r>
              <a:rPr lang="en-GB" dirty="0" smtClean="0"/>
              <a:t>Input validation</a:t>
            </a:r>
          </a:p>
          <a:p>
            <a:pPr lvl="1"/>
            <a:r>
              <a:rPr lang="en-GB" dirty="0" smtClean="0"/>
              <a:t>Error responses</a:t>
            </a:r>
          </a:p>
          <a:p>
            <a:pPr lvl="1"/>
            <a:r>
              <a:rPr lang="en-GB" dirty="0" smtClean="0"/>
              <a:t>Security</a:t>
            </a:r>
          </a:p>
          <a:p>
            <a:r>
              <a:rPr lang="en-GB" i="1" dirty="0" smtClean="0"/>
              <a:t>Front Controller </a:t>
            </a:r>
            <a:r>
              <a:rPr lang="en-GB" dirty="0" smtClean="0"/>
              <a:t>pattern is a good thing</a:t>
            </a:r>
          </a:p>
          <a:p>
            <a:r>
              <a:rPr lang="en-GB" dirty="0" smtClean="0"/>
              <a:t>Can we embody those features in a common "framework"?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Apache Struts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http://struts.apache.org</a:t>
            </a:r>
            <a:endParaRPr lang="en-GB" dirty="0" smtClean="0"/>
          </a:p>
          <a:p>
            <a:r>
              <a:rPr lang="en-GB" dirty="0" smtClean="0"/>
              <a:t>Dates from 2000</a:t>
            </a:r>
          </a:p>
          <a:p>
            <a:r>
              <a:rPr lang="en-GB" dirty="0" smtClean="0"/>
              <a:t>Framework assists in building the Controller component of a </a:t>
            </a:r>
            <a:r>
              <a:rPr lang="en-GB" dirty="0" err="1" smtClean="0"/>
              <a:t>webapp</a:t>
            </a:r>
            <a:endParaRPr lang="en-GB" dirty="0" smtClean="0"/>
          </a:p>
          <a:p>
            <a:r>
              <a:rPr lang="en-GB" dirty="0" smtClean="0"/>
              <a:t>Also helps with the View (via some JSP </a:t>
            </a:r>
            <a:r>
              <a:rPr lang="en-GB" dirty="0" err="1" smtClean="0"/>
              <a:t>taglibs</a:t>
            </a:r>
            <a:r>
              <a:rPr lang="en-GB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Key classes in Struts 1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ActionServlet</a:t>
            </a:r>
            <a:r>
              <a:rPr lang="en-GB" dirty="0" smtClean="0"/>
              <a:t> (almost never changed)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ActionForm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Action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ActionErrors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err="1" smtClean="0"/>
              <a:t>ActionForward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err="1" smtClean="0"/>
              <a:t>ActionMapping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struts-config.xml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Struts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Struts 2 has a different set of components to Struts 1</a:t>
            </a:r>
          </a:p>
          <a:p>
            <a:pPr lvl="1"/>
            <a:r>
              <a:rPr lang="en-GB" dirty="0" smtClean="0"/>
              <a:t>simplified structures; less inheritance; more POJOs</a:t>
            </a:r>
          </a:p>
          <a:p>
            <a:pPr lvl="1"/>
            <a:r>
              <a:rPr lang="en-GB" dirty="0" smtClean="0"/>
              <a:t>introduced 2008 (based on </a:t>
            </a:r>
            <a:r>
              <a:rPr lang="en-GB" dirty="0" err="1" smtClean="0"/>
              <a:t>WebWork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Major component pieces are:</a:t>
            </a:r>
          </a:p>
          <a:p>
            <a:pPr lvl="1"/>
            <a:r>
              <a:rPr lang="en-GB" dirty="0" smtClean="0"/>
              <a:t>Actions</a:t>
            </a:r>
          </a:p>
          <a:p>
            <a:pPr lvl="1"/>
            <a:r>
              <a:rPr lang="en-GB" dirty="0" smtClean="0"/>
              <a:t>Interceptors</a:t>
            </a:r>
          </a:p>
          <a:p>
            <a:pPr lvl="1"/>
            <a:r>
              <a:rPr lang="en-GB" dirty="0" smtClean="0"/>
              <a:t>Results</a:t>
            </a:r>
          </a:p>
          <a:p>
            <a:pPr lvl="1"/>
            <a:r>
              <a:rPr lang="en-GB" dirty="0" smtClean="0"/>
              <a:t>Packages</a:t>
            </a:r>
          </a:p>
          <a:p>
            <a:pPr lvl="1"/>
            <a:r>
              <a:rPr lang="en-GB" dirty="0" smtClean="0"/>
              <a:t>struts.xml</a:t>
            </a:r>
          </a:p>
          <a:p>
            <a:pPr lvl="1"/>
            <a:r>
              <a:rPr lang="en-GB" dirty="0" smtClean="0"/>
              <a:t>Annotations</a:t>
            </a:r>
          </a:p>
          <a:p>
            <a:pPr lvl="1"/>
            <a:r>
              <a:rPr lang="en-GB" dirty="0" smtClean="0"/>
              <a:t>Struts 2 tag libraries</a:t>
            </a:r>
          </a:p>
          <a:p>
            <a:pPr lvl="1"/>
            <a:r>
              <a:rPr lang="en-GB" dirty="0" smtClean="0"/>
              <a:t>Plug-ins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Struts 2 structure</a:t>
            </a:r>
            <a:endParaRPr lang="en-GB" dirty="0"/>
          </a:p>
        </p:txBody>
      </p:sp>
      <p:pic>
        <p:nvPicPr>
          <p:cNvPr id="6" name="Content Placeholder 5" descr="struts2-arc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5112" y="2186781"/>
            <a:ext cx="3533775" cy="3352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JavaServer Faces (JSF)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Begun around 2004</a:t>
            </a:r>
          </a:p>
          <a:p>
            <a:r>
              <a:rPr lang="en-GB" dirty="0" smtClean="0"/>
              <a:t>Now adopted as the "official" Java EE MVC technology</a:t>
            </a:r>
          </a:p>
          <a:p>
            <a:r>
              <a:rPr lang="en-GB" dirty="0" smtClean="0"/>
              <a:t>Newest versions support Ajax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894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Distinctions between Struts and JSF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8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8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Struts: "action" framework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JSF: "component"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17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Approach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Maps URLs to activities on the back end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Layout and workflow tends to be page oriented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Close to the HTTP request cycle</a:t>
                      </a:r>
                      <a:r>
                        <a:rPr lang="en-GB" sz="1400" baseline="0" dirty="0" smtClean="0"/>
                        <a:t> (although handles form for you)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Maps components and</a:t>
                      </a:r>
                      <a:r>
                        <a:rPr lang="en-GB" sz="1400" baseline="0" dirty="0" smtClean="0"/>
                        <a:t> events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Workflow more like a desktop application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Hides </a:t>
                      </a:r>
                      <a:r>
                        <a:rPr lang="en-GB" sz="1400" baseline="0" dirty="0" smtClean="0"/>
                        <a:t>framework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58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Relationship to code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Tend to be "thinner" in how they stand between your code and the raw HTTP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Can be more approachable, but more complex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to understand if framework starts getting in the 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25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Better for</a:t>
                      </a:r>
                      <a:r>
                        <a:rPr lang="en-GB" sz="1400" baseline="0" dirty="0" smtClean="0"/>
                        <a:t> …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Action frameworks are better for "web sites":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sites that focus on delivering content to the user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where it's mostly a "read only" experience for the end user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user likely to want to bookmark things, come back to arbitrarily deep pages,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Component frameworks are better for "web apps":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CRUD screens, back office applications, lots of forms and controls, etc.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where the workflow is more controlled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where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tend not to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get to a "detail" screen without going through the "list" or "header" screen first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don't bookmark well, HATE the "refresh button", may behave poorly with the back button,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4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 state saved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Saves state on server and restores it on next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28691"/>
          </a:xfrm>
        </p:spPr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28691"/>
          </a:xfrm>
        </p:spPr>
        <p:txBody>
          <a:bodyPr/>
          <a:lstStyle/>
          <a:p>
            <a:fld id="{84CDBEC6-772B-4ADB-8A9D-AF09BC1D8CE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JSF specifics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JSF lifecycle</a:t>
            </a:r>
            <a:endParaRPr lang="en-GB" dirty="0"/>
          </a:p>
        </p:txBody>
      </p:sp>
      <p:pic>
        <p:nvPicPr>
          <p:cNvPr id="6" name="Content Placeholder 5" descr="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2860" y="1268760"/>
            <a:ext cx="7289540" cy="512643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JavaServer Faces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BEC6-772B-4ADB-8A9D-AF09BC1D8C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694</Words>
  <Application>Microsoft Office PowerPoint</Application>
  <PresentationFormat>On-screen Show (4:3)</PresentationFormat>
  <Paragraphs>194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JavaServer Faces</vt:lpstr>
      <vt:lpstr>History</vt:lpstr>
      <vt:lpstr>Apache Struts</vt:lpstr>
      <vt:lpstr>Struts 2</vt:lpstr>
      <vt:lpstr>Struts 2 structure</vt:lpstr>
      <vt:lpstr>JavaServer Faces (JSF)</vt:lpstr>
      <vt:lpstr>Distinctions between Struts and JSF</vt:lpstr>
      <vt:lpstr>JSF specifics</vt:lpstr>
      <vt:lpstr>JSF lifecycle</vt:lpstr>
      <vt:lpstr>JSF basics</vt:lpstr>
      <vt:lpstr>JSF events and processing</vt:lpstr>
      <vt:lpstr>JSF HTML tag library &lt;h: &gt;</vt:lpstr>
      <vt:lpstr>JSF Core tag library &lt;f: &gt;</vt:lpstr>
      <vt:lpstr>JSF Component library &lt;ui: &gt;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JavaServer Faces</dc:title>
  <dc:creator>Jim Briggs</dc:creator>
  <cp:lastModifiedBy>Jim Briggs</cp:lastModifiedBy>
  <cp:revision>29</cp:revision>
  <dcterms:created xsi:type="dcterms:W3CDTF">2011-02-14T11:03:46Z</dcterms:created>
  <dcterms:modified xsi:type="dcterms:W3CDTF">2021-03-09T09:03:22Z</dcterms:modified>
</cp:coreProperties>
</file>