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0" r:id="rId3"/>
    <p:sldId id="277" r:id="rId4"/>
    <p:sldId id="276" r:id="rId5"/>
    <p:sldId id="261" r:id="rId6"/>
    <p:sldId id="297" r:id="rId7"/>
    <p:sldId id="298" r:id="rId8"/>
    <p:sldId id="282" r:id="rId9"/>
    <p:sldId id="262" r:id="rId10"/>
    <p:sldId id="283" r:id="rId11"/>
    <p:sldId id="280" r:id="rId12"/>
    <p:sldId id="275" r:id="rId13"/>
    <p:sldId id="266" r:id="rId14"/>
    <p:sldId id="284" r:id="rId15"/>
    <p:sldId id="285" r:id="rId16"/>
    <p:sldId id="286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631" autoAdjust="0"/>
  </p:normalViewPr>
  <p:slideViewPr>
    <p:cSldViewPr>
      <p:cViewPr varScale="1">
        <p:scale>
          <a:sx n="87" d="100"/>
          <a:sy n="87" d="100"/>
        </p:scale>
        <p:origin x="102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A115519-BEEC-4248-8008-DF2C00B5D7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943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JWP intro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A5801-6E87-4151-88BB-D0AC1A7C35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JWP intro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E4F0E-44CC-43F1-A51A-CB6769FD8F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JWP intro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1646D-15DF-4FF3-A2CB-5D0FE68469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JWP intro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8FC87-54FD-4974-B12F-37AD1C15CF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JWP intro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6C97A-BA33-4968-8FCD-6FA348A961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JWP intro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D4F2A-39C7-44A9-98BD-6C759737B4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JWP intro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13779-21B9-4A51-B4F5-38E88C1901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JWP intro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9C92B-4ABF-4756-B2B3-7E8E902709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JWP intro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76AB1-0C03-48B3-A14A-9E9705AD61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JWP intro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5DD3A-BB2F-43EB-B875-5371210F15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JWP intro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20F4B-9879-49E3-AD92-417EB8A3F9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GB" smtClean="0"/>
              <a:t>JWP intro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44D0FB5-28CE-4C56-93A5-A6047DC2AB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erver.com/" TargetMode="External"/><Relationship Id="rId2" Type="http://schemas.openxmlformats.org/officeDocument/2006/relationships/hyperlink" Target="http://www.myserver.com/myapp/myservle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lassfish.java.net/" TargetMode="External"/><Relationship Id="rId2" Type="http://schemas.openxmlformats.org/officeDocument/2006/relationships/hyperlink" Target="http://tomcat.apach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dirty="0" smtClean="0"/>
              <a:t>Introduction to Java web programming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Prof</a:t>
            </a:r>
            <a:r>
              <a:rPr lang="en-GB" dirty="0" smtClean="0"/>
              <a:t> </a:t>
            </a:r>
            <a:r>
              <a:rPr lang="en-GB" dirty="0" smtClean="0"/>
              <a:t>Jim Briggs</a:t>
            </a:r>
          </a:p>
        </p:txBody>
      </p:sp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846098-1FAF-42F9-990C-AF2D97238AF9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of servlet container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Listen for HTTP requests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Decode HTTP request and decide which application and servlet it is intended for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Call servlet, passing request and response objects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Encode HTTP response and send 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JWP intro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8FC87-54FD-4974-B12F-37AD1C15CFC5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Mapping URLs to servlets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Consider the URL:</a:t>
            </a:r>
          </a:p>
          <a:p>
            <a:pPr lvl="1"/>
            <a:r>
              <a:rPr lang="en-GB" smtClean="0">
                <a:hlinkClick r:id="rId2"/>
              </a:rPr>
              <a:t>www.myserver.com/myapp/myservlet</a:t>
            </a:r>
            <a:endParaRPr lang="en-GB" smtClean="0"/>
          </a:p>
          <a:p>
            <a:r>
              <a:rPr lang="en-GB" smtClean="0"/>
              <a:t>Container must break this down</a:t>
            </a:r>
          </a:p>
          <a:p>
            <a:pPr lvl="1"/>
            <a:r>
              <a:rPr lang="en-GB" smtClean="0">
                <a:hlinkClick r:id="rId3"/>
              </a:rPr>
              <a:t>www.myserver.com</a:t>
            </a:r>
            <a:r>
              <a:rPr lang="en-GB" smtClean="0"/>
              <a:t>: virtual host</a:t>
            </a:r>
          </a:p>
          <a:p>
            <a:pPr lvl="1"/>
            <a:r>
              <a:rPr lang="en-GB" u="sng" smtClean="0"/>
              <a:t>/myapp</a:t>
            </a:r>
            <a:r>
              <a:rPr lang="en-GB" smtClean="0"/>
              <a:t>: context or web application</a:t>
            </a:r>
          </a:p>
          <a:p>
            <a:pPr lvl="1"/>
            <a:r>
              <a:rPr lang="en-GB" u="sng" smtClean="0"/>
              <a:t>/myservlet</a:t>
            </a:r>
            <a:r>
              <a:rPr lang="en-GB" smtClean="0"/>
              <a:t>: address within web application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896C2E-FC02-4EE8-A041-8F5F8DFE5DB7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9BAB91-5DA0-489F-A7C4-4D2011ED2A8A}" type="slidenum">
              <a:rPr lang="en-GB" smtClean="0"/>
              <a:pPr/>
              <a:t>12</a:t>
            </a:fld>
            <a:endParaRPr lang="en-GB" smtClean="0"/>
          </a:p>
        </p:txBody>
      </p:sp>
      <p:pic>
        <p:nvPicPr>
          <p:cNvPr id="12292" name="Picture 5" descr="tomcatar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779463"/>
            <a:ext cx="8569325" cy="525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Web applications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 container may run several (independent) web applications (webapps)</a:t>
            </a:r>
          </a:p>
          <a:p>
            <a:r>
              <a:rPr lang="en-GB" smtClean="0"/>
              <a:t>Each must have a WEB-INF directory:</a:t>
            </a:r>
          </a:p>
          <a:p>
            <a:pPr lvl="1"/>
            <a:r>
              <a:rPr lang="en-GB" smtClean="0"/>
              <a:t>web.xml configuration file</a:t>
            </a:r>
          </a:p>
          <a:p>
            <a:pPr lvl="1"/>
            <a:r>
              <a:rPr lang="en-GB" smtClean="0"/>
              <a:t>classes directory</a:t>
            </a:r>
          </a:p>
          <a:p>
            <a:pPr lvl="1"/>
            <a:r>
              <a:rPr lang="en-GB" smtClean="0"/>
              <a:t>lib directory</a:t>
            </a:r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27F49D-D51E-4142-8809-AF3ADD1647E4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Brief history of JWP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Servlets</a:t>
            </a:r>
          </a:p>
          <a:p>
            <a:r>
              <a:rPr lang="en-GB" dirty="0" err="1" smtClean="0"/>
              <a:t>JavaServer</a:t>
            </a:r>
            <a:r>
              <a:rPr lang="en-GB" dirty="0" smtClean="0"/>
              <a:t> Pages (JSP)</a:t>
            </a:r>
          </a:p>
          <a:p>
            <a:r>
              <a:rPr lang="en-GB" dirty="0" smtClean="0"/>
              <a:t>Various MVC technologies (including </a:t>
            </a:r>
            <a:r>
              <a:rPr lang="en-GB" smtClean="0"/>
              <a:t>Apache Struts)</a:t>
            </a:r>
            <a:endParaRPr lang="en-GB" dirty="0" smtClean="0"/>
          </a:p>
          <a:p>
            <a:r>
              <a:rPr lang="en-GB" dirty="0" err="1" smtClean="0"/>
              <a:t>JavaServer</a:t>
            </a:r>
            <a:r>
              <a:rPr lang="en-GB" dirty="0" smtClean="0"/>
              <a:t> Faces (JSF)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JWP intro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8FC87-54FD-4974-B12F-37AD1C15CFC5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DB6D81-8246-47C9-A979-8E3D43B9BC0A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Important classes and interfaces 1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All servlets must implement the </a:t>
            </a:r>
            <a:r>
              <a:rPr lang="en-GB" i="1" smtClean="0"/>
              <a:t>Servlet</a:t>
            </a:r>
            <a:r>
              <a:rPr lang="en-GB" smtClean="0"/>
              <a:t> interface</a:t>
            </a:r>
          </a:p>
          <a:p>
            <a:r>
              <a:rPr lang="en-GB" smtClean="0"/>
              <a:t>Class </a:t>
            </a:r>
            <a:r>
              <a:rPr lang="en-GB" i="1" smtClean="0"/>
              <a:t>HttpServlet</a:t>
            </a:r>
          </a:p>
          <a:p>
            <a:pPr lvl="1"/>
            <a:r>
              <a:rPr lang="en-GB" i="1" smtClean="0"/>
              <a:t>init/destroy</a:t>
            </a:r>
          </a:p>
          <a:p>
            <a:pPr lvl="1"/>
            <a:r>
              <a:rPr lang="en-GB" i="1" smtClean="0"/>
              <a:t>doGet/doPut</a:t>
            </a:r>
          </a:p>
          <a:p>
            <a:pPr lvl="1"/>
            <a:r>
              <a:rPr lang="en-GB" smtClean="0"/>
              <a:t>Your servlet will derive from this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85A918-0507-4A7E-B9E0-2C620275575A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Important classes and interfaces 2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2 parameters to a request handling method</a:t>
            </a:r>
          </a:p>
          <a:p>
            <a:r>
              <a:rPr lang="en-GB" dirty="0" smtClean="0"/>
              <a:t>Class </a:t>
            </a:r>
            <a:r>
              <a:rPr lang="en-GB" i="1" dirty="0" err="1" smtClean="0"/>
              <a:t>HttpServletRequest</a:t>
            </a:r>
            <a:endParaRPr lang="en-GB" i="1" dirty="0" smtClean="0"/>
          </a:p>
          <a:p>
            <a:pPr lvl="1"/>
            <a:r>
              <a:rPr lang="en-GB" dirty="0" smtClean="0"/>
              <a:t>String </a:t>
            </a:r>
            <a:r>
              <a:rPr lang="en-GB" dirty="0" err="1" smtClean="0"/>
              <a:t>param</a:t>
            </a:r>
            <a:r>
              <a:rPr lang="en-GB" dirty="0" smtClean="0"/>
              <a:t> = </a:t>
            </a:r>
            <a:r>
              <a:rPr lang="en-GB" dirty="0" err="1" smtClean="0"/>
              <a:t>request.getParameter</a:t>
            </a:r>
            <a:r>
              <a:rPr lang="en-GB" dirty="0" smtClean="0"/>
              <a:t>(name);</a:t>
            </a:r>
          </a:p>
          <a:p>
            <a:r>
              <a:rPr lang="en-GB" dirty="0" smtClean="0"/>
              <a:t>Class </a:t>
            </a:r>
            <a:r>
              <a:rPr lang="en-GB" i="1" dirty="0" err="1" smtClean="0"/>
              <a:t>HttpServletResponse</a:t>
            </a:r>
            <a:endParaRPr lang="en-GB" i="1" dirty="0" smtClean="0"/>
          </a:p>
          <a:p>
            <a:pPr lvl="1"/>
            <a:r>
              <a:rPr lang="en-GB" dirty="0" err="1" smtClean="0"/>
              <a:t>PrintWriter</a:t>
            </a:r>
            <a:r>
              <a:rPr lang="en-GB" dirty="0" smtClean="0"/>
              <a:t> out = </a:t>
            </a:r>
            <a:r>
              <a:rPr lang="en-GB" dirty="0" err="1" smtClean="0"/>
              <a:t>response.getWriter</a:t>
            </a:r>
            <a:r>
              <a:rPr lang="en-GB" dirty="0" smtClean="0"/>
              <a:t>();</a:t>
            </a:r>
          </a:p>
          <a:p>
            <a:r>
              <a:rPr lang="en-GB" dirty="0" smtClean="0"/>
              <a:t>Class </a:t>
            </a:r>
            <a:r>
              <a:rPr lang="en-GB" i="1" dirty="0" err="1" smtClean="0"/>
              <a:t>HttpSession</a:t>
            </a:r>
            <a:endParaRPr lang="en-GB" i="1" dirty="0" smtClean="0"/>
          </a:p>
          <a:p>
            <a:pPr lvl="1"/>
            <a:r>
              <a:rPr lang="en-GB" dirty="0" smtClean="0"/>
              <a:t>Holds data common to related requests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E7ED1E-18C6-4186-9127-8EF5955F7EF8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JavaServer Pages (JSP)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smtClean="0"/>
              <a:t>Distinction:</a:t>
            </a:r>
          </a:p>
          <a:p>
            <a:pPr lvl="1"/>
            <a:r>
              <a:rPr lang="en-GB" sz="2400" dirty="0" smtClean="0"/>
              <a:t>servlets: HTML embedded in program</a:t>
            </a:r>
          </a:p>
          <a:p>
            <a:pPr lvl="1"/>
            <a:r>
              <a:rPr lang="en-GB" sz="2400" dirty="0" smtClean="0"/>
              <a:t>JSP: program embedded in HTML</a:t>
            </a:r>
          </a:p>
          <a:p>
            <a:r>
              <a:rPr lang="en-GB" sz="2800" dirty="0" smtClean="0"/>
              <a:t>JSP useful where majority of effort is page design</a:t>
            </a:r>
          </a:p>
          <a:p>
            <a:r>
              <a:rPr lang="en-GB" sz="2800" dirty="0" smtClean="0"/>
              <a:t>Translated automatically into a servlet</a:t>
            </a:r>
          </a:p>
          <a:p>
            <a:pPr lvl="1"/>
            <a:r>
              <a:rPr lang="en-GB" sz="2400" dirty="0" smtClean="0"/>
              <a:t>Retranslated if changed (no need to restart server)</a:t>
            </a:r>
          </a:p>
          <a:p>
            <a:r>
              <a:rPr lang="en-GB" sz="2800" dirty="0" smtClean="0"/>
              <a:t>Can be placed anywhere in a web application </a:t>
            </a:r>
          </a:p>
          <a:p>
            <a:pPr lvl="1"/>
            <a:r>
              <a:rPr lang="en-GB" sz="2400" dirty="0" smtClean="0"/>
              <a:t>but not visible to client if in the WEB-INF directory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C9124B-DF3D-4DE3-864B-DE19BF4D1188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JSP elements</a:t>
            </a:r>
          </a:p>
        </p:txBody>
      </p:sp>
      <p:sp>
        <p:nvSpPr>
          <p:cNvPr id="1843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Scriptlets</a:t>
            </a:r>
          </a:p>
          <a:p>
            <a:r>
              <a:rPr lang="en-GB" smtClean="0"/>
              <a:t>Actions</a:t>
            </a:r>
          </a:p>
          <a:p>
            <a:r>
              <a:rPr lang="en-GB" smtClean="0"/>
              <a:t>Directives</a:t>
            </a:r>
          </a:p>
          <a:p>
            <a:r>
              <a:rPr lang="en-GB" smtClean="0"/>
              <a:t>Standard tags</a:t>
            </a:r>
          </a:p>
          <a:p>
            <a:r>
              <a:rPr lang="en-GB" smtClean="0"/>
              <a:t>Custom tags</a:t>
            </a:r>
          </a:p>
          <a:p>
            <a:r>
              <a:rPr lang="en-GB" smtClean="0"/>
              <a:t>Expression language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308654-A27B-44F9-A748-346CF1156470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Scriptlets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 smtClean="0"/>
              <a:t>Any Java code between &lt;% … %&gt;</a:t>
            </a:r>
          </a:p>
          <a:p>
            <a:pPr>
              <a:defRPr/>
            </a:pPr>
            <a:r>
              <a:rPr lang="en-GB" dirty="0" smtClean="0"/>
              <a:t>Expressions</a:t>
            </a:r>
          </a:p>
          <a:p>
            <a:pPr lvl="1">
              <a:defRPr/>
            </a:pPr>
            <a:r>
              <a:rPr lang="en-GB" dirty="0" smtClean="0"/>
              <a:t>&lt;%= name %&gt;</a:t>
            </a:r>
          </a:p>
          <a:p>
            <a:pPr>
              <a:defRPr/>
            </a:pPr>
            <a:r>
              <a:rPr lang="en-GB" dirty="0" smtClean="0"/>
              <a:t>Declarations</a:t>
            </a:r>
          </a:p>
          <a:p>
            <a:pPr lvl="1">
              <a:defRPr/>
            </a:pPr>
            <a:r>
              <a:rPr lang="en-GB" dirty="0" smtClean="0"/>
              <a:t>&lt;%! String name %&gt;</a:t>
            </a:r>
          </a:p>
          <a:p>
            <a:pPr>
              <a:defRPr/>
            </a:pPr>
            <a:r>
              <a:rPr lang="en-GB" dirty="0" smtClean="0"/>
              <a:t>DEPRECATED</a:t>
            </a:r>
          </a:p>
          <a:p>
            <a:pPr lvl="1">
              <a:defRPr/>
            </a:pPr>
            <a:r>
              <a:rPr lang="en-GB" dirty="0" smtClean="0"/>
              <a:t>Do not use - not XML</a:t>
            </a:r>
          </a:p>
          <a:p>
            <a:pPr lvl="1">
              <a:defRPr/>
            </a:pPr>
            <a:r>
              <a:rPr lang="en-GB" dirty="0" smtClean="0"/>
              <a:t>Much easier to use JSTL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Java technology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Concept of a </a:t>
            </a:r>
            <a:r>
              <a:rPr lang="en-GB" i="1" smtClean="0"/>
              <a:t>Java Virtual Machine (JVM)</a:t>
            </a:r>
            <a:endParaRPr lang="en-GB" smtClean="0"/>
          </a:p>
          <a:p>
            <a:r>
              <a:rPr lang="en-GB" smtClean="0"/>
              <a:t>Portability</a:t>
            </a:r>
          </a:p>
          <a:p>
            <a:r>
              <a:rPr lang="en-GB" smtClean="0"/>
              <a:t>Three kinds of Java program</a:t>
            </a:r>
          </a:p>
          <a:p>
            <a:pPr lvl="1"/>
            <a:r>
              <a:rPr lang="en-GB" smtClean="0"/>
              <a:t>Applications</a:t>
            </a:r>
          </a:p>
          <a:p>
            <a:pPr lvl="1"/>
            <a:r>
              <a:rPr lang="en-GB" smtClean="0"/>
              <a:t>Applets</a:t>
            </a:r>
          </a:p>
          <a:p>
            <a:pPr lvl="1"/>
            <a:r>
              <a:rPr lang="en-GB" smtClean="0"/>
              <a:t>Servlets</a:t>
            </a:r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F19260-93A4-4422-9743-D90E33165286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8E6552-5C0D-47BA-97AF-FBDBE597D82B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Actions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smtClean="0"/>
              <a:t>Including other files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&lt;jsp:include page="path"/&gt;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Request time inclusion</a:t>
            </a:r>
          </a:p>
          <a:p>
            <a:pPr>
              <a:lnSpc>
                <a:spcPct val="90000"/>
              </a:lnSpc>
            </a:pPr>
            <a:r>
              <a:rPr lang="en-GB" sz="2800" smtClean="0"/>
              <a:t>Accessing beans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&lt;jsp:usebean id="beanName" class="package.class" scope="session"/&gt;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&lt;jsp:getproperty name="beanName" property="propertyName"/&gt;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&lt;jsp:setproperty name="beanName" property="propertyName" value="newValue"/&gt;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B77E45-436B-492B-99B6-1D26EC4AB111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Directives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Page directive</a:t>
            </a:r>
          </a:p>
          <a:p>
            <a:pPr lvl="1"/>
            <a:r>
              <a:rPr lang="en-GB" smtClean="0"/>
              <a:t>&lt;%@page import="package.class"%&gt;</a:t>
            </a:r>
          </a:p>
          <a:p>
            <a:pPr lvl="1"/>
            <a:r>
              <a:rPr lang="en-GB" smtClean="0"/>
              <a:t>&lt;%@page contentType="text/html"%&gt;</a:t>
            </a:r>
          </a:p>
          <a:p>
            <a:pPr lvl="1"/>
            <a:r>
              <a:rPr lang="en-GB" smtClean="0"/>
              <a:t>&lt;%@page errorPage="URL"%&gt;</a:t>
            </a:r>
          </a:p>
          <a:p>
            <a:r>
              <a:rPr lang="en-GB" smtClean="0"/>
              <a:t>Include directive</a:t>
            </a:r>
          </a:p>
          <a:p>
            <a:pPr lvl="1"/>
            <a:r>
              <a:rPr lang="en-GB" smtClean="0"/>
              <a:t>&lt;%@include file="filename"%&gt;</a:t>
            </a:r>
          </a:p>
          <a:p>
            <a:pPr lvl="1"/>
            <a:r>
              <a:rPr lang="en-GB" smtClean="0"/>
              <a:t>Translation time inclusion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62DD69-3197-4FE9-BD1E-D60DDF2E98B0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Standard tags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Java Standard Tag Library (JSTL)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Taglib directive</a:t>
            </a:r>
          </a:p>
          <a:p>
            <a:pPr lvl="2">
              <a:lnSpc>
                <a:spcPct val="90000"/>
              </a:lnSpc>
            </a:pPr>
            <a:r>
              <a:rPr lang="en-GB" smtClean="0">
                <a:latin typeface="Arial Unicode MS" pitchFamily="34" charset="-128"/>
              </a:rPr>
              <a:t>&lt;%@ taglib prefix="c" uri="http://java.sun.com/jstl/core" %&gt;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Core</a:t>
            </a:r>
          </a:p>
          <a:p>
            <a:pPr lvl="2">
              <a:lnSpc>
                <a:spcPct val="90000"/>
              </a:lnSpc>
            </a:pPr>
            <a:r>
              <a:rPr lang="en-GB" smtClean="0">
                <a:latin typeface="Arial Unicode MS" pitchFamily="34" charset="-128"/>
              </a:rPr>
              <a:t>&lt;c:out value="${anExpression}"/&gt;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SQL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XML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Format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D16173-3A11-40C1-ACEC-528DFA9B974E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Custom tags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Implement your own tags</a:t>
            </a:r>
          </a:p>
          <a:p>
            <a:r>
              <a:rPr lang="en-GB" dirty="0" smtClean="0"/>
              <a:t>Create a Tag Library Definition (</a:t>
            </a:r>
            <a:r>
              <a:rPr lang="en-GB" dirty="0" err="1" smtClean="0"/>
              <a:t>tld</a:t>
            </a:r>
            <a:r>
              <a:rPr lang="en-GB" dirty="0" smtClean="0"/>
              <a:t>) file</a:t>
            </a:r>
          </a:p>
          <a:p>
            <a:r>
              <a:rPr lang="en-GB" dirty="0" smtClean="0"/>
              <a:t>Extend predefined classes</a:t>
            </a:r>
          </a:p>
          <a:p>
            <a:r>
              <a:rPr lang="en-GB" dirty="0" smtClean="0"/>
              <a:t>Specify your library in a @</a:t>
            </a:r>
            <a:r>
              <a:rPr lang="en-GB" dirty="0" err="1" smtClean="0"/>
              <a:t>taglib</a:t>
            </a:r>
            <a:r>
              <a:rPr lang="en-GB" dirty="0" smtClean="0"/>
              <a:t> directive</a:t>
            </a:r>
          </a:p>
          <a:p>
            <a:r>
              <a:rPr lang="en-GB" dirty="0" smtClean="0"/>
              <a:t>Use like JSTL tags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74E7A7-28B1-4815-A2AE-9DF134E562A5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Expression language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Refer to Java Beans and other common classes</a:t>
            </a:r>
          </a:p>
          <a:p>
            <a:r>
              <a:rPr lang="en-GB" sz="2800" dirty="0" smtClean="0"/>
              <a:t>${expression} can appear as tag attributes or (since JSP 2.0) in the page itself</a:t>
            </a:r>
          </a:p>
          <a:p>
            <a:r>
              <a:rPr lang="en-GB" sz="2800" dirty="0" smtClean="0"/>
              <a:t>Several implicit objects:</a:t>
            </a:r>
          </a:p>
          <a:p>
            <a:pPr lvl="1"/>
            <a:r>
              <a:rPr lang="en-GB" sz="2400" dirty="0" smtClean="0"/>
              <a:t>header</a:t>
            </a:r>
          </a:p>
          <a:p>
            <a:pPr lvl="2"/>
            <a:r>
              <a:rPr lang="en-GB" sz="2000" dirty="0" smtClean="0">
                <a:latin typeface="Arial Unicode MS" pitchFamily="34" charset="-128"/>
                <a:cs typeface="Arial" charset="0"/>
              </a:rPr>
              <a:t>${header["user-agent"]}</a:t>
            </a:r>
            <a:endParaRPr lang="en-GB" sz="1800" dirty="0" smtClean="0"/>
          </a:p>
          <a:p>
            <a:pPr lvl="1"/>
            <a:r>
              <a:rPr lang="en-GB" sz="2400" dirty="0" err="1" smtClean="0"/>
              <a:t>param</a:t>
            </a:r>
            <a:endParaRPr lang="en-GB" sz="2400" dirty="0" smtClean="0"/>
          </a:p>
          <a:p>
            <a:pPr lvl="2" fontAlgn="b"/>
            <a:r>
              <a:rPr lang="en-GB" sz="2000" dirty="0" smtClean="0">
                <a:latin typeface="Arial Unicode MS" pitchFamily="34" charset="-128"/>
                <a:cs typeface="Arial" charset="0"/>
              </a:rPr>
              <a:t>${</a:t>
            </a:r>
            <a:r>
              <a:rPr lang="en-GB" sz="2000" dirty="0" err="1" smtClean="0">
                <a:latin typeface="Arial Unicode MS" pitchFamily="34" charset="-128"/>
                <a:cs typeface="Arial" charset="0"/>
              </a:rPr>
              <a:t>param</a:t>
            </a:r>
            <a:r>
              <a:rPr lang="en-GB" sz="2000" dirty="0" smtClean="0">
                <a:latin typeface="Arial Unicode MS" pitchFamily="34" charset="-128"/>
                <a:cs typeface="Arial" charset="0"/>
              </a:rPr>
              <a:t>['name']}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</a:p>
          <a:p>
            <a:pPr lvl="2"/>
            <a:r>
              <a:rPr lang="en-GB" sz="2000" dirty="0" smtClean="0">
                <a:latin typeface="Arial" charset="0"/>
                <a:cs typeface="Arial" charset="0"/>
              </a:rPr>
              <a:t>${param.name}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Deferred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EL originally conceived as a read-only notation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${expression} reads value </a:t>
            </a:r>
            <a:r>
              <a:rPr lang="en-GB" smtClean="0"/>
              <a:t>of property</a:t>
            </a: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smtClean="0"/>
              <a:t>JSF (see later) also requires ability to update values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EL therefore added </a:t>
            </a:r>
            <a:r>
              <a:rPr lang="en-GB" i="1" dirty="0" smtClean="0"/>
              <a:t>deferred evaluation of expressions</a:t>
            </a:r>
            <a:endParaRPr lang="en-GB" dirty="0" smtClean="0"/>
          </a:p>
          <a:p>
            <a:pPr lvl="1">
              <a:lnSpc>
                <a:spcPct val="120000"/>
              </a:lnSpc>
            </a:pPr>
            <a:r>
              <a:rPr lang="en-GB" dirty="0" smtClean="0"/>
              <a:t>Syntax: #{expression}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JWP intro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8FC87-54FD-4974-B12F-37AD1C15CFC5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Auxiliary server</a:t>
            </a:r>
          </a:p>
        </p:txBody>
      </p:sp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C44805-260D-4E1E-BF53-477367F74D90}" type="slidenum">
              <a:rPr lang="en-GB" smtClean="0"/>
              <a:pPr/>
              <a:t>3</a:t>
            </a:fld>
            <a:endParaRPr lang="en-GB" smtClean="0"/>
          </a:p>
        </p:txBody>
      </p:sp>
      <p:pic>
        <p:nvPicPr>
          <p:cNvPr id="4101" name="Picture 3" descr="TomcatArchite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74963"/>
            <a:ext cx="83058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Architecture of a</a:t>
            </a:r>
            <a:br>
              <a:rPr lang="en-GB" sz="4000" smtClean="0"/>
            </a:br>
            <a:r>
              <a:rPr lang="en-GB" sz="4000" smtClean="0"/>
              <a:t>Java web application</a:t>
            </a:r>
          </a:p>
        </p:txBody>
      </p:sp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ADF85F-832E-4535-BEF0-EEE7192E7F16}" type="slidenum">
              <a:rPr lang="en-GB" smtClean="0"/>
              <a:pPr/>
              <a:t>4</a:t>
            </a:fld>
            <a:endParaRPr lang="en-GB" smtClean="0"/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95463"/>
            <a:ext cx="9144000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Servlet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Mini program created when the servlet container first receives a request that maps onto it</a:t>
            </a:r>
          </a:p>
          <a:p>
            <a:r>
              <a:rPr lang="en-GB" dirty="0" smtClean="0"/>
              <a:t>A servlet </a:t>
            </a:r>
            <a:r>
              <a:rPr lang="en-GB" b="1" dirty="0" smtClean="0"/>
              <a:t>services</a:t>
            </a:r>
            <a:r>
              <a:rPr lang="en-GB" dirty="0" smtClean="0"/>
              <a:t> a request via a thread</a:t>
            </a:r>
          </a:p>
          <a:p>
            <a:r>
              <a:rPr lang="en-GB" dirty="0" smtClean="0"/>
              <a:t>Servlet object continues to exist until container closes down</a:t>
            </a: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0E332E-059E-49F0-91FB-71D523AFF6B9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Threads (digression)</a:t>
            </a:r>
            <a:br>
              <a:rPr lang="en-GB" dirty="0" smtClean="0"/>
            </a:br>
            <a:r>
              <a:rPr lang="en-GB" sz="3200" dirty="0" smtClean="0"/>
              <a:t>What's the output of this program?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Thread t1</a:t>
            </a:r>
          </a:p>
          <a:p>
            <a:pPr>
              <a:buNone/>
            </a:pPr>
            <a:r>
              <a:rPr lang="en-GB" dirty="0" smtClean="0"/>
              <a:t>x = 7;</a:t>
            </a:r>
          </a:p>
          <a:p>
            <a:pPr>
              <a:buNone/>
            </a:pPr>
            <a:r>
              <a:rPr lang="en-GB" dirty="0" smtClean="0"/>
              <a:t>print x;</a:t>
            </a:r>
          </a:p>
          <a:p>
            <a:pPr>
              <a:buNone/>
            </a:pPr>
            <a:r>
              <a:rPr lang="en-GB" dirty="0" smtClean="0"/>
              <a:t>x = x + 1;</a:t>
            </a:r>
          </a:p>
          <a:p>
            <a:pPr>
              <a:buNone/>
            </a:pPr>
            <a:r>
              <a:rPr lang="en-GB" dirty="0" smtClean="0"/>
              <a:t>print x;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Thread t2</a:t>
            </a:r>
          </a:p>
          <a:p>
            <a:pPr>
              <a:buNone/>
            </a:pPr>
            <a:r>
              <a:rPr lang="en-GB" dirty="0" smtClean="0"/>
              <a:t>x = 12;</a:t>
            </a:r>
          </a:p>
          <a:p>
            <a:pPr>
              <a:buNone/>
            </a:pPr>
            <a:r>
              <a:rPr lang="en-GB" dirty="0" smtClean="0"/>
              <a:t>print x;</a:t>
            </a:r>
          </a:p>
          <a:p>
            <a:pPr>
              <a:buNone/>
            </a:pPr>
            <a:r>
              <a:rPr lang="en-GB" dirty="0" smtClean="0"/>
              <a:t>x = x – 3;</a:t>
            </a:r>
          </a:p>
          <a:p>
            <a:pPr>
              <a:buNone/>
            </a:pPr>
            <a:r>
              <a:rPr lang="en-GB" dirty="0" smtClean="0"/>
              <a:t>print x;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JWP intro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8FC87-54FD-4974-B12F-37AD1C15CFC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 smtClean="0"/>
              <a:t>7 8 12 9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12 9 7 8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7 12 13 10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12 7 4 5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… and many more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If your program depends on one of these being "correct", then you have a </a:t>
            </a:r>
            <a:r>
              <a:rPr lang="en-GB" i="1" dirty="0" smtClean="0"/>
              <a:t>race condition</a:t>
            </a:r>
            <a:r>
              <a:rPr lang="en-GB" dirty="0" smtClean="0"/>
              <a:t> bug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JWP intro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D4F2A-39C7-44A9-98BD-6C759737B49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functions of a servlet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Validate data input to it via HTTP request parameters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Perform some business function using that data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Decide what view the user should next see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Generate that view as an HTTP response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JWP intro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8FC87-54FD-4974-B12F-37AD1C15CFC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Servlet container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Program that implements the Java servlet specification (and others)</a:t>
            </a:r>
          </a:p>
          <a:p>
            <a:r>
              <a:rPr lang="en-GB" dirty="0" smtClean="0"/>
              <a:t>Part of the Java Enterprise Edition (Java EE)</a:t>
            </a:r>
          </a:p>
          <a:p>
            <a:r>
              <a:rPr lang="en-GB" dirty="0" smtClean="0"/>
              <a:t>Reference implementation used to be </a:t>
            </a:r>
            <a:r>
              <a:rPr lang="en-GB" b="1" dirty="0" smtClean="0"/>
              <a:t>Tomcat</a:t>
            </a:r>
            <a:r>
              <a:rPr lang="en-GB" dirty="0" smtClean="0"/>
              <a:t> (an Apache project: </a:t>
            </a:r>
            <a:r>
              <a:rPr lang="en-GB" dirty="0" smtClean="0">
                <a:hlinkClick r:id="rId2"/>
              </a:rPr>
              <a:t>http://tomcat.apache.org/</a:t>
            </a:r>
            <a:r>
              <a:rPr lang="en-GB" dirty="0" smtClean="0"/>
              <a:t>)</a:t>
            </a:r>
          </a:p>
          <a:p>
            <a:r>
              <a:rPr lang="en-GB" dirty="0" smtClean="0"/>
              <a:t>Full Java EE reference implementation now is </a:t>
            </a:r>
            <a:r>
              <a:rPr lang="en-GB" b="1" dirty="0" smtClean="0"/>
              <a:t>Glassfish</a:t>
            </a:r>
            <a:r>
              <a:rPr lang="en-GB" dirty="0" smtClean="0"/>
              <a:t> (</a:t>
            </a:r>
            <a:r>
              <a:rPr lang="en-GB" dirty="0" smtClean="0">
                <a:hlinkClick r:id="rId3"/>
              </a:rPr>
              <a:t>http://glassfish.java.net/</a:t>
            </a:r>
            <a:r>
              <a:rPr lang="en-GB" dirty="0" smtClean="0"/>
              <a:t>)</a:t>
            </a:r>
          </a:p>
          <a:p>
            <a:r>
              <a:rPr lang="en-GB" dirty="0" smtClean="0"/>
              <a:t>Other implementations are available:</a:t>
            </a:r>
          </a:p>
          <a:p>
            <a:pPr lvl="1"/>
            <a:r>
              <a:rPr lang="en-GB" dirty="0" err="1" smtClean="0"/>
              <a:t>JBoss</a:t>
            </a:r>
            <a:r>
              <a:rPr lang="en-GB" dirty="0" smtClean="0"/>
              <a:t>/</a:t>
            </a:r>
            <a:r>
              <a:rPr lang="en-GB" dirty="0" err="1" smtClean="0"/>
              <a:t>WildFly</a:t>
            </a:r>
            <a:endParaRPr lang="en-GB" dirty="0" smtClean="0"/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JWP intro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F29E93-BE59-43FC-AA75-C66C77AF6D59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im lectur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Jim lect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im lectur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BAFA</Template>
  <TotalTime>907</TotalTime>
  <Words>825</Words>
  <Application>Microsoft Office PowerPoint</Application>
  <PresentationFormat>On-screen Show (4:3)</PresentationFormat>
  <Paragraphs>203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Arial Unicode MS</vt:lpstr>
      <vt:lpstr>Times New Roman</vt:lpstr>
      <vt:lpstr>Jim lectures</vt:lpstr>
      <vt:lpstr>Introduction to Java web programming</vt:lpstr>
      <vt:lpstr>Java technology</vt:lpstr>
      <vt:lpstr>Auxiliary server</vt:lpstr>
      <vt:lpstr>Architecture of a Java web application</vt:lpstr>
      <vt:lpstr>Servlet</vt:lpstr>
      <vt:lpstr>Threads (digression) What's the output of this program?</vt:lpstr>
      <vt:lpstr>Answers</vt:lpstr>
      <vt:lpstr>Typical functions of a servlet</vt:lpstr>
      <vt:lpstr>Servlet container</vt:lpstr>
      <vt:lpstr>Functions of servlet container</vt:lpstr>
      <vt:lpstr>Mapping URLs to servlets</vt:lpstr>
      <vt:lpstr>PowerPoint Presentation</vt:lpstr>
      <vt:lpstr>Web applications</vt:lpstr>
      <vt:lpstr>Brief history of JWP</vt:lpstr>
      <vt:lpstr>Important classes and interfaces 1</vt:lpstr>
      <vt:lpstr>Important classes and interfaces 2</vt:lpstr>
      <vt:lpstr>JavaServer Pages (JSP)</vt:lpstr>
      <vt:lpstr>JSP elements</vt:lpstr>
      <vt:lpstr>Scriptlets</vt:lpstr>
      <vt:lpstr>Actions</vt:lpstr>
      <vt:lpstr>Directives</vt:lpstr>
      <vt:lpstr>Standard tags</vt:lpstr>
      <vt:lpstr>Custom tags</vt:lpstr>
      <vt:lpstr>Expression language</vt:lpstr>
      <vt:lpstr>Deferred evaluation</vt:lpstr>
    </vt:vector>
  </TitlesOfParts>
  <Company>University of Portsmouth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servlets and JSP</dc:title>
  <dc:creator>Jim Briggs</dc:creator>
  <cp:lastModifiedBy>Jim Briggs</cp:lastModifiedBy>
  <cp:revision>28</cp:revision>
  <dcterms:created xsi:type="dcterms:W3CDTF">2004-10-14T14:41:55Z</dcterms:created>
  <dcterms:modified xsi:type="dcterms:W3CDTF">2020-01-20T17:00:50Z</dcterms:modified>
</cp:coreProperties>
</file>