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8" r:id="rId9"/>
    <p:sldId id="260" r:id="rId10"/>
    <p:sldId id="269" r:id="rId11"/>
    <p:sldId id="271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84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F4CB9-E1AB-4A4A-B171-8516B7BCF553}" type="datetimeFigureOut">
              <a:rPr lang="en-GB" smtClean="0"/>
              <a:t>28/03/2011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C9904-7877-4CAF-A6E0-104CA07DA9C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INTRODUCTION TO WEB SERVICES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EF7089-6E6D-4A42-8D6E-F154EC6EF586}" type="slidenum">
              <a:rPr lang="en-GB"/>
              <a:pPr/>
              <a:t>2</a:t>
            </a:fld>
            <a:endParaRPr lang="en-GB"/>
          </a:p>
        </p:txBody>
      </p:sp>
      <p:sp>
        <p:nvSpPr>
          <p:cNvPr id="38502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199" y="4344096"/>
            <a:ext cx="5031604" cy="4113994"/>
          </a:xfrm>
        </p:spPr>
        <p:txBody>
          <a:bodyPr/>
          <a:lstStyle/>
          <a:p>
            <a:endParaRPr lang="en-US" sz="9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INTRODUCTION TO WEB SERVICES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BE87F4-564F-4D72-A98C-AFA5E99D5D70}" type="slidenum">
              <a:rPr lang="en-GB"/>
              <a:pPr/>
              <a:t>4</a:t>
            </a:fld>
            <a:endParaRPr lang="en-GB"/>
          </a:p>
        </p:txBody>
      </p:sp>
      <p:sp>
        <p:nvSpPr>
          <p:cNvPr id="38707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199" y="4344096"/>
            <a:ext cx="5031604" cy="4113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INTRODUCTION TO WEB SERVICES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B4A5FF-A709-477F-9ABD-8B0D3144F0CA}" type="slidenum">
              <a:rPr lang="en-GB"/>
              <a:pPr/>
              <a:t>5</a:t>
            </a:fld>
            <a:endParaRPr lang="en-GB"/>
          </a:p>
        </p:txBody>
      </p:sp>
      <p:sp>
        <p:nvSpPr>
          <p:cNvPr id="35328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199" y="4344096"/>
            <a:ext cx="5031604" cy="4113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INTRODUCTION TO WEB SERVICES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B5C480-0131-46B6-B0A4-FD5719A3366A}" type="slidenum">
              <a:rPr lang="en-GB"/>
              <a:pPr/>
              <a:t>6</a:t>
            </a:fld>
            <a:endParaRPr lang="en-GB"/>
          </a:p>
        </p:txBody>
      </p:sp>
      <p:sp>
        <p:nvSpPr>
          <p:cNvPr id="473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INTRODUCTION TO WEB SERVICES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E9F8D5-6B9C-4453-A84C-8868DC33197A}" type="slidenum">
              <a:rPr lang="en-GB"/>
              <a:pPr/>
              <a:t>7</a:t>
            </a:fld>
            <a:endParaRPr lang="en-GB"/>
          </a:p>
        </p:txBody>
      </p:sp>
      <p:sp>
        <p:nvSpPr>
          <p:cNvPr id="474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14B7-4C41-46B1-A0A1-786C5742E426}" type="datetime1">
              <a:rPr lang="en-GB" smtClean="0"/>
              <a:t>28/03/2011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WEBP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6CFA-BA51-41CD-94B1-B11FFEE142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730B-DB11-4B83-8D19-C360EB308B6E}" type="datetime1">
              <a:rPr lang="en-GB" smtClean="0"/>
              <a:t>28/03/2011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WEBP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6CFA-BA51-41CD-94B1-B11FFEE142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614A-22CB-4756-B3DA-A0B134B4C723}" type="datetime1">
              <a:rPr lang="en-GB" smtClean="0"/>
              <a:t>28/03/2011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WEBP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6CFA-BA51-41CD-94B1-B11FFEE142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4E6E-EA17-474D-900E-9BC3533FB408}" type="datetime1">
              <a:rPr lang="en-GB" smtClean="0"/>
              <a:t>28/03/2011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WEBP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6CFA-BA51-41CD-94B1-B11FFEE142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6F02-D47D-45A1-BF01-388C1F7687B5}" type="datetime1">
              <a:rPr lang="en-GB" smtClean="0"/>
              <a:t>28/03/2011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WEBP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6CFA-BA51-41CD-94B1-B11FFEE142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1761-3FD9-4C2C-92F0-C30C740F944A}" type="datetime1">
              <a:rPr lang="en-GB" smtClean="0"/>
              <a:t>28/03/2011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WEBP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6CFA-BA51-41CD-94B1-B11FFEE142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176C-ACD9-4B43-AC24-8D050AC07150}" type="datetime1">
              <a:rPr lang="en-GB" smtClean="0"/>
              <a:t>28/03/2011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WEBP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6CFA-BA51-41CD-94B1-B11FFEE142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F832-427A-4E5C-A0D5-822E104C8EDC}" type="datetime1">
              <a:rPr lang="en-GB" smtClean="0"/>
              <a:t>28/03/2011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WEBP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6CFA-BA51-41CD-94B1-B11FFEE142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C5DD-E92E-40A5-8455-F53F8C4DE3D5}" type="datetime1">
              <a:rPr lang="en-GB" smtClean="0"/>
              <a:t>28/03/2011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WEBP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6CFA-BA51-41CD-94B1-B11FFEE142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4A87-22DA-486B-AE5A-081ACF5CC098}" type="datetime1">
              <a:rPr lang="en-GB" smtClean="0"/>
              <a:t>28/03/2011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WEBP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6CFA-BA51-41CD-94B1-B11FFEE142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F886-B837-401A-84E6-8227A72456CB}" type="datetime1">
              <a:rPr lang="en-GB" smtClean="0"/>
              <a:t>28/03/2011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WEBP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6CFA-BA51-41CD-94B1-B11FFEE142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99603-670C-461A-AE9F-7D21179D99D2}" type="datetime1">
              <a:rPr lang="en-GB" smtClean="0"/>
              <a:t>28/03/2011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WEBP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36CFA-BA51-41CD-94B1-B11FFEE1426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Web services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Jim Briggs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6CFA-BA51-41CD-94B1-B11FFEE14260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Implementation in Java EE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6CFA-BA51-41CD-94B1-B11FFEE14260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Java web services specifications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JAXB 2.2 (JSR 222)</a:t>
            </a:r>
          </a:p>
          <a:p>
            <a:pPr lvl="1"/>
            <a:r>
              <a:rPr lang="en-GB" dirty="0" smtClean="0"/>
              <a:t>API for handling XML objects </a:t>
            </a:r>
          </a:p>
          <a:p>
            <a:r>
              <a:rPr lang="en-GB" dirty="0" smtClean="0"/>
              <a:t>JAX-WS 2.2 (JSR 224 - replaces JAX-RPC 1.0 (JSR 101))</a:t>
            </a:r>
          </a:p>
          <a:p>
            <a:pPr lvl="1"/>
            <a:r>
              <a:rPr lang="en-GB" dirty="0" smtClean="0"/>
              <a:t>APIs and annotations for WS</a:t>
            </a:r>
          </a:p>
          <a:p>
            <a:pPr lvl="1"/>
            <a:r>
              <a:rPr lang="en-GB" dirty="0" smtClean="0"/>
              <a:t>Handles all low-level processing (including XML)</a:t>
            </a:r>
          </a:p>
          <a:p>
            <a:r>
              <a:rPr lang="en-GB" dirty="0" smtClean="0"/>
              <a:t>Web Services 1.2 (JSR 109)</a:t>
            </a:r>
          </a:p>
          <a:p>
            <a:pPr lvl="1"/>
            <a:r>
              <a:rPr lang="en-GB" dirty="0" smtClean="0"/>
              <a:t>Defines container behaviour</a:t>
            </a:r>
          </a:p>
          <a:p>
            <a:r>
              <a:rPr lang="en-GB" dirty="0" smtClean="0"/>
              <a:t>WS-Metadata 2.0 (JSR 181)</a:t>
            </a:r>
          </a:p>
          <a:p>
            <a:pPr lvl="1"/>
            <a:r>
              <a:rPr lang="en-GB" dirty="0" smtClean="0"/>
              <a:t>Maps Java interfaces to WSDL</a:t>
            </a:r>
          </a:p>
          <a:p>
            <a:r>
              <a:rPr lang="en-GB" dirty="0" smtClean="0"/>
              <a:t>JAXR 1.0 (JSR 93)</a:t>
            </a:r>
          </a:p>
          <a:p>
            <a:pPr lvl="1"/>
            <a:r>
              <a:rPr lang="en-GB" dirty="0" smtClean="0"/>
              <a:t>Java client access to UDDI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6CFA-BA51-41CD-94B1-B11FFEE14260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6CFA-BA51-41CD-94B1-B11FFEE14260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Evolution of </a:t>
            </a:r>
            <a:r>
              <a:rPr lang="en-GB" dirty="0"/>
              <a:t>e</a:t>
            </a:r>
            <a:r>
              <a:rPr lang="en-GB" dirty="0" smtClean="0"/>
              <a:t>lectronic interaction</a:t>
            </a:r>
            <a:endParaRPr lang="en-GB" dirty="0"/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Web Services is the next step in the automation of inter-enterprise interaction </a:t>
            </a:r>
          </a:p>
          <a:p>
            <a:r>
              <a:rPr lang="en-GB" dirty="0" smtClean="0"/>
              <a:t>Web Browsing</a:t>
            </a:r>
          </a:p>
          <a:p>
            <a:pPr lvl="1"/>
            <a:r>
              <a:rPr lang="en-GB" dirty="0" smtClean="0"/>
              <a:t>Human travel agent provides “organise holiday” service by surfing the web to look for and invoking services – book a hotel; book a plane; book a car hire; ….; confirm bookings of best options to meet client needs</a:t>
            </a:r>
          </a:p>
          <a:p>
            <a:r>
              <a:rPr lang="en-GB" dirty="0" smtClean="0"/>
              <a:t>Web Services</a:t>
            </a:r>
          </a:p>
          <a:p>
            <a:pPr lvl="1"/>
            <a:r>
              <a:rPr lang="en-GB" dirty="0" smtClean="0"/>
              <a:t>The aspiration of Web services is to provide a framework that allows that same model to be used in writing an application – which is itself becomes an “organise a holiday” service, finding and using useful services</a:t>
            </a:r>
          </a:p>
          <a:p>
            <a:endParaRPr lang="en-GB" dirty="0" smtClean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53A2C8-DDFC-43F5-A034-C7EB2C7F8EDD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Human interaction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Service provider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Service consumer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E-mail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Web browsing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Web services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6CFA-BA51-41CD-94B1-B11FFEE14260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Interaction</a:t>
            </a:r>
            <a:endParaRPr lang="en-GB" dirty="0"/>
          </a:p>
        </p:txBody>
      </p:sp>
      <p:sp>
        <p:nvSpPr>
          <p:cNvPr id="4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5281-D71E-4472-A977-6E9091853337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386056" name="Line 8"/>
          <p:cNvSpPr>
            <a:spLocks noChangeShapeType="1"/>
          </p:cNvSpPr>
          <p:nvPr/>
        </p:nvSpPr>
        <p:spPr bwMode="auto">
          <a:xfrm flipV="1">
            <a:off x="7315200" y="1981200"/>
            <a:ext cx="76200" cy="2209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oval" w="med" len="med"/>
            <a:tailEnd type="triangle" w="lg" len="lg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86057" name="AutoShape 9"/>
          <p:cNvSpPr>
            <a:spLocks noChangeArrowheads="1"/>
          </p:cNvSpPr>
          <p:nvPr/>
        </p:nvSpPr>
        <p:spPr bwMode="auto">
          <a:xfrm>
            <a:off x="6858000" y="5334000"/>
            <a:ext cx="1828800" cy="868363"/>
          </a:xfrm>
          <a:prstGeom prst="wave">
            <a:avLst>
              <a:gd name="adj1" fmla="val 13005"/>
              <a:gd name="adj2" fmla="val 0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86058" name="AutoShape 10"/>
          <p:cNvSpPr>
            <a:spLocks noChangeArrowheads="1"/>
          </p:cNvSpPr>
          <p:nvPr/>
        </p:nvSpPr>
        <p:spPr bwMode="auto">
          <a:xfrm>
            <a:off x="7086600" y="3200400"/>
            <a:ext cx="1871663" cy="7620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86060" name="AutoShape 12"/>
          <p:cNvSpPr>
            <a:spLocks noChangeArrowheads="1"/>
          </p:cNvSpPr>
          <p:nvPr/>
        </p:nvSpPr>
        <p:spPr bwMode="auto">
          <a:xfrm>
            <a:off x="381000" y="5410200"/>
            <a:ext cx="1295400" cy="7620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86061" name="Text Box 13"/>
          <p:cNvSpPr txBox="1">
            <a:spLocks noChangeArrowheads="1"/>
          </p:cNvSpPr>
          <p:nvPr/>
        </p:nvSpPr>
        <p:spPr bwMode="auto">
          <a:xfrm>
            <a:off x="304800" y="5611813"/>
            <a:ext cx="1531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600" b="1">
                <a:solidFill>
                  <a:srgbClr val="2B0000"/>
                </a:solidFill>
                <a:latin typeface="Arial" charset="0"/>
              </a:rPr>
              <a:t>I book planes</a:t>
            </a:r>
            <a:r>
              <a:rPr lang="en-GB" sz="1400">
                <a:solidFill>
                  <a:srgbClr val="2B0000"/>
                </a:solidFill>
                <a:latin typeface="Arial" charset="0"/>
              </a:rPr>
              <a:t> </a:t>
            </a:r>
          </a:p>
        </p:txBody>
      </p:sp>
      <p:sp>
        <p:nvSpPr>
          <p:cNvPr id="386062" name="Rectangle 14"/>
          <p:cNvSpPr>
            <a:spLocks noChangeArrowheads="1"/>
          </p:cNvSpPr>
          <p:nvPr/>
        </p:nvSpPr>
        <p:spPr bwMode="auto">
          <a:xfrm>
            <a:off x="304800" y="5486400"/>
            <a:ext cx="76200" cy="9906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86063" name="AutoShape 15"/>
          <p:cNvSpPr>
            <a:spLocks noChangeArrowheads="1"/>
          </p:cNvSpPr>
          <p:nvPr/>
        </p:nvSpPr>
        <p:spPr bwMode="auto">
          <a:xfrm>
            <a:off x="2654300" y="5334000"/>
            <a:ext cx="1460500" cy="693738"/>
          </a:xfrm>
          <a:prstGeom prst="wave">
            <a:avLst>
              <a:gd name="adj1" fmla="val 13005"/>
              <a:gd name="adj2" fmla="val 0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86064" name="Text Box 16"/>
          <p:cNvSpPr txBox="1">
            <a:spLocks noChangeArrowheads="1"/>
          </p:cNvSpPr>
          <p:nvPr/>
        </p:nvSpPr>
        <p:spPr bwMode="auto">
          <a:xfrm>
            <a:off x="2716213" y="5410200"/>
            <a:ext cx="10699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400" b="1">
                <a:solidFill>
                  <a:srgbClr val="2B0000"/>
                </a:solidFill>
                <a:latin typeface="Arial" charset="0"/>
              </a:rPr>
              <a:t>I book car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400" b="1">
                <a:solidFill>
                  <a:srgbClr val="2B0000"/>
                </a:solidFill>
                <a:latin typeface="Arial" charset="0"/>
              </a:rPr>
              <a:t>Rentals </a:t>
            </a:r>
            <a:endParaRPr lang="en-GB" sz="1400">
              <a:solidFill>
                <a:srgbClr val="2B0000"/>
              </a:solidFill>
              <a:latin typeface="Arial" charset="0"/>
            </a:endParaRPr>
          </a:p>
        </p:txBody>
      </p:sp>
      <p:sp>
        <p:nvSpPr>
          <p:cNvPr id="386065" name="Rectangle 17"/>
          <p:cNvSpPr>
            <a:spLocks noChangeArrowheads="1"/>
          </p:cNvSpPr>
          <p:nvPr/>
        </p:nvSpPr>
        <p:spPr bwMode="auto">
          <a:xfrm>
            <a:off x="2579688" y="5384800"/>
            <a:ext cx="74612" cy="10160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86066" name="AutoShape 18"/>
          <p:cNvSpPr>
            <a:spLocks noChangeArrowheads="1"/>
          </p:cNvSpPr>
          <p:nvPr/>
        </p:nvSpPr>
        <p:spPr bwMode="auto">
          <a:xfrm>
            <a:off x="4800600" y="5334000"/>
            <a:ext cx="1304925" cy="619125"/>
          </a:xfrm>
          <a:prstGeom prst="wave">
            <a:avLst>
              <a:gd name="adj1" fmla="val 13005"/>
              <a:gd name="adj2" fmla="val 0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86067" name="Text Box 19"/>
          <p:cNvSpPr txBox="1">
            <a:spLocks noChangeArrowheads="1"/>
          </p:cNvSpPr>
          <p:nvPr/>
        </p:nvSpPr>
        <p:spPr bwMode="auto">
          <a:xfrm>
            <a:off x="4760913" y="5459413"/>
            <a:ext cx="1487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600" b="1">
                <a:solidFill>
                  <a:srgbClr val="2B0000"/>
                </a:solidFill>
                <a:latin typeface="Arial" charset="0"/>
              </a:rPr>
              <a:t>I book hotels</a:t>
            </a:r>
            <a:r>
              <a:rPr lang="en-GB" sz="1400" b="1">
                <a:solidFill>
                  <a:srgbClr val="2B0000"/>
                </a:solidFill>
                <a:latin typeface="Arial" charset="0"/>
              </a:rPr>
              <a:t> </a:t>
            </a:r>
            <a:endParaRPr lang="en-GB" sz="1400">
              <a:solidFill>
                <a:srgbClr val="2B0000"/>
              </a:solidFill>
              <a:latin typeface="Arial" charset="0"/>
            </a:endParaRPr>
          </a:p>
        </p:txBody>
      </p:sp>
      <p:sp>
        <p:nvSpPr>
          <p:cNvPr id="386068" name="Rectangle 20"/>
          <p:cNvSpPr>
            <a:spLocks noChangeArrowheads="1"/>
          </p:cNvSpPr>
          <p:nvPr/>
        </p:nvSpPr>
        <p:spPr bwMode="auto">
          <a:xfrm>
            <a:off x="4724400" y="5380038"/>
            <a:ext cx="106363" cy="1096962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86069" name="AutoShape 21"/>
          <p:cNvSpPr>
            <a:spLocks noChangeArrowheads="1"/>
          </p:cNvSpPr>
          <p:nvPr/>
        </p:nvSpPr>
        <p:spPr bwMode="auto">
          <a:xfrm>
            <a:off x="457200" y="6172200"/>
            <a:ext cx="304800" cy="304800"/>
          </a:xfrm>
          <a:prstGeom prst="bevel">
            <a:avLst>
              <a:gd name="adj" fmla="val 125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86070" name="Text Box 22"/>
          <p:cNvSpPr txBox="1">
            <a:spLocks noChangeArrowheads="1"/>
          </p:cNvSpPr>
          <p:nvPr/>
        </p:nvSpPr>
        <p:spPr bwMode="auto">
          <a:xfrm>
            <a:off x="7145338" y="3351213"/>
            <a:ext cx="1770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600" b="1">
                <a:solidFill>
                  <a:srgbClr val="2B0000"/>
                </a:solidFill>
                <a:latin typeface="Arial" charset="0"/>
              </a:rPr>
              <a:t>I locate services</a:t>
            </a:r>
            <a:r>
              <a:rPr lang="en-GB" sz="1400" b="1">
                <a:solidFill>
                  <a:srgbClr val="2B0000"/>
                </a:solidFill>
                <a:latin typeface="Arial" charset="0"/>
              </a:rPr>
              <a:t> </a:t>
            </a:r>
            <a:endParaRPr lang="en-GB" sz="1400">
              <a:solidFill>
                <a:srgbClr val="2B0000"/>
              </a:solidFill>
              <a:latin typeface="Arial" charset="0"/>
            </a:endParaRPr>
          </a:p>
        </p:txBody>
      </p:sp>
      <p:sp>
        <p:nvSpPr>
          <p:cNvPr id="386071" name="Rectangle 23"/>
          <p:cNvSpPr>
            <a:spLocks noChangeArrowheads="1"/>
          </p:cNvSpPr>
          <p:nvPr/>
        </p:nvSpPr>
        <p:spPr bwMode="auto">
          <a:xfrm flipH="1">
            <a:off x="7040563" y="3276600"/>
            <a:ext cx="74612" cy="11430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86072" name="AutoShape 24"/>
          <p:cNvSpPr>
            <a:spLocks noChangeArrowheads="1"/>
          </p:cNvSpPr>
          <p:nvPr/>
        </p:nvSpPr>
        <p:spPr bwMode="auto">
          <a:xfrm>
            <a:off x="3657600" y="1219200"/>
            <a:ext cx="1871663" cy="7620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86073" name="Text Box 25"/>
          <p:cNvSpPr txBox="1">
            <a:spLocks noChangeArrowheads="1"/>
          </p:cNvSpPr>
          <p:nvPr/>
        </p:nvSpPr>
        <p:spPr bwMode="auto">
          <a:xfrm>
            <a:off x="3656013" y="1219200"/>
            <a:ext cx="11445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600" b="1">
                <a:solidFill>
                  <a:srgbClr val="2B0000"/>
                </a:solidFill>
                <a:latin typeface="Arial" charset="0"/>
              </a:rPr>
              <a:t>I organise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600" b="1">
                <a:solidFill>
                  <a:srgbClr val="2B0000"/>
                </a:solidFill>
                <a:latin typeface="Arial" charset="0"/>
              </a:rPr>
              <a:t> holidays</a:t>
            </a:r>
            <a:r>
              <a:rPr lang="en-GB" sz="1400">
                <a:solidFill>
                  <a:srgbClr val="2B0000"/>
                </a:solidFill>
                <a:latin typeface="Arial" charset="0"/>
              </a:rPr>
              <a:t> </a:t>
            </a:r>
          </a:p>
        </p:txBody>
      </p:sp>
      <p:sp>
        <p:nvSpPr>
          <p:cNvPr id="386074" name="Rectangle 26"/>
          <p:cNvSpPr>
            <a:spLocks noChangeArrowheads="1"/>
          </p:cNvSpPr>
          <p:nvPr/>
        </p:nvSpPr>
        <p:spPr bwMode="auto">
          <a:xfrm>
            <a:off x="3581400" y="1295400"/>
            <a:ext cx="76200" cy="1219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86075" name="AutoShape 27"/>
          <p:cNvSpPr>
            <a:spLocks noChangeArrowheads="1"/>
          </p:cNvSpPr>
          <p:nvPr/>
        </p:nvSpPr>
        <p:spPr bwMode="auto">
          <a:xfrm>
            <a:off x="76200" y="1295400"/>
            <a:ext cx="3429000" cy="2971800"/>
          </a:xfrm>
          <a:prstGeom prst="bevel">
            <a:avLst>
              <a:gd name="adj" fmla="val 3611"/>
            </a:avLst>
          </a:prstGeom>
          <a:solidFill>
            <a:srgbClr val="FFCC99">
              <a:alpha val="66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86076" name="Line 28"/>
          <p:cNvSpPr>
            <a:spLocks noChangeShapeType="1"/>
          </p:cNvSpPr>
          <p:nvPr/>
        </p:nvSpPr>
        <p:spPr bwMode="auto">
          <a:xfrm flipH="1" flipV="1">
            <a:off x="4648200" y="2057400"/>
            <a:ext cx="2590800" cy="2209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oval" w="med" len="med"/>
            <a:tailEnd type="triangle" w="lg" len="lg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86077" name="Text Box 29"/>
          <p:cNvSpPr txBox="1">
            <a:spLocks noChangeArrowheads="1"/>
          </p:cNvSpPr>
          <p:nvPr/>
        </p:nvSpPr>
        <p:spPr bwMode="auto">
          <a:xfrm>
            <a:off x="228600" y="1508125"/>
            <a:ext cx="342900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600" b="1">
                <a:solidFill>
                  <a:srgbClr val="2B0000"/>
                </a:solidFill>
                <a:latin typeface="Arial" charset="0"/>
              </a:rPr>
              <a:t>Get a car rental quote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600" b="1">
                <a:solidFill>
                  <a:srgbClr val="2B0000"/>
                </a:solidFill>
                <a:latin typeface="Arial" charset="0"/>
              </a:rPr>
              <a:t>   locate service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600" b="1">
                <a:solidFill>
                  <a:srgbClr val="2B0000"/>
                </a:solidFill>
                <a:latin typeface="Arial" charset="0"/>
              </a:rPr>
              <a:t>   ask for quote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sz="1600" b="1">
              <a:solidFill>
                <a:srgbClr val="2B0000"/>
              </a:solidFill>
              <a:latin typeface="Arial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600" b="1">
                <a:solidFill>
                  <a:srgbClr val="2B0000"/>
                </a:solidFill>
                <a:latin typeface="Arial" charset="0"/>
              </a:rPr>
              <a:t>Is quote good enough?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600" b="1">
                <a:solidFill>
                  <a:srgbClr val="2B0000"/>
                </a:solidFill>
                <a:latin typeface="Arial" charset="0"/>
              </a:rPr>
              <a:t>Yes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600" b="1">
                <a:solidFill>
                  <a:srgbClr val="2B0000"/>
                </a:solidFill>
                <a:latin typeface="Arial" charset="0"/>
              </a:rPr>
              <a:t>Reserve car, provisionally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sz="800" b="1">
              <a:solidFill>
                <a:srgbClr val="2B0000"/>
              </a:solidFill>
              <a:latin typeface="Arial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600" b="1">
                <a:solidFill>
                  <a:srgbClr val="2B0000"/>
                </a:solidFill>
                <a:latin typeface="Arial" charset="0"/>
              </a:rPr>
              <a:t>… get other resources reserved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sz="800" b="1">
              <a:solidFill>
                <a:srgbClr val="2B0000"/>
              </a:solidFill>
              <a:latin typeface="Arial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600" b="1">
                <a:solidFill>
                  <a:srgbClr val="2B0000"/>
                </a:solidFill>
                <a:latin typeface="Arial" charset="0"/>
              </a:rPr>
              <a:t>Confirm reservation</a:t>
            </a:r>
          </a:p>
        </p:txBody>
      </p:sp>
      <p:sp>
        <p:nvSpPr>
          <p:cNvPr id="386078" name="Text Box 30"/>
          <p:cNvSpPr txBox="1">
            <a:spLocks noChangeArrowheads="1"/>
          </p:cNvSpPr>
          <p:nvPr/>
        </p:nvSpPr>
        <p:spPr bwMode="auto">
          <a:xfrm rot="1320000">
            <a:off x="4191000" y="3381375"/>
            <a:ext cx="1143000" cy="581025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GB" sz="1600">
                <a:solidFill>
                  <a:srgbClr val="2B0000"/>
                </a:solidFill>
                <a:latin typeface="Arial" charset="0"/>
              </a:rPr>
              <a:t>Service Identifier</a:t>
            </a:r>
          </a:p>
        </p:txBody>
      </p:sp>
      <p:sp>
        <p:nvSpPr>
          <p:cNvPr id="386079" name="Text Box 31"/>
          <p:cNvSpPr txBox="1">
            <a:spLocks noChangeArrowheads="1"/>
          </p:cNvSpPr>
          <p:nvPr/>
        </p:nvSpPr>
        <p:spPr bwMode="auto">
          <a:xfrm>
            <a:off x="6818313" y="5459413"/>
            <a:ext cx="10906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600" b="1">
                <a:solidFill>
                  <a:srgbClr val="2B0000"/>
                </a:solidFill>
                <a:latin typeface="Arial" charset="0"/>
              </a:rPr>
              <a:t>I convert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600" b="1">
                <a:solidFill>
                  <a:srgbClr val="2B0000"/>
                </a:solidFill>
                <a:latin typeface="Arial" charset="0"/>
              </a:rPr>
              <a:t>currency</a:t>
            </a:r>
            <a:r>
              <a:rPr lang="en-GB" sz="1400" b="1">
                <a:solidFill>
                  <a:srgbClr val="2B0000"/>
                </a:solidFill>
                <a:latin typeface="Arial" charset="0"/>
              </a:rPr>
              <a:t> </a:t>
            </a:r>
            <a:endParaRPr lang="en-GB" sz="1400">
              <a:solidFill>
                <a:srgbClr val="2B0000"/>
              </a:solidFill>
              <a:latin typeface="Arial" charset="0"/>
            </a:endParaRPr>
          </a:p>
        </p:txBody>
      </p:sp>
      <p:sp>
        <p:nvSpPr>
          <p:cNvPr id="386080" name="Rectangle 32"/>
          <p:cNvSpPr>
            <a:spLocks noChangeArrowheads="1"/>
          </p:cNvSpPr>
          <p:nvPr/>
        </p:nvSpPr>
        <p:spPr bwMode="auto">
          <a:xfrm>
            <a:off x="6781800" y="5380038"/>
            <a:ext cx="106363" cy="1096962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86081" name="Line 33"/>
          <p:cNvSpPr>
            <a:spLocks noChangeShapeType="1"/>
          </p:cNvSpPr>
          <p:nvPr/>
        </p:nvSpPr>
        <p:spPr bwMode="auto">
          <a:xfrm flipH="1">
            <a:off x="4191000" y="4267200"/>
            <a:ext cx="3048000" cy="1066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oval" w="med" len="med"/>
            <a:tailEnd type="triangle" w="lg" len="lg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86082" name="Line 34"/>
          <p:cNvSpPr>
            <a:spLocks noChangeShapeType="1"/>
          </p:cNvSpPr>
          <p:nvPr/>
        </p:nvSpPr>
        <p:spPr bwMode="auto">
          <a:xfrm flipH="1">
            <a:off x="5486400" y="4343400"/>
            <a:ext cx="1752600" cy="1066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oval" w="med" len="med"/>
            <a:tailEnd type="triangle" w="lg" len="lg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86083" name="Line 35"/>
          <p:cNvSpPr>
            <a:spLocks noChangeShapeType="1"/>
          </p:cNvSpPr>
          <p:nvPr/>
        </p:nvSpPr>
        <p:spPr bwMode="auto">
          <a:xfrm>
            <a:off x="7315200" y="4343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oval" w="med" len="med"/>
            <a:tailEnd type="triangle" w="lg" len="lg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86084" name="AutoShape 36"/>
          <p:cNvSpPr>
            <a:spLocks noChangeArrowheads="1"/>
          </p:cNvSpPr>
          <p:nvPr/>
        </p:nvSpPr>
        <p:spPr bwMode="auto">
          <a:xfrm>
            <a:off x="6781800" y="1219200"/>
            <a:ext cx="1828800" cy="868363"/>
          </a:xfrm>
          <a:prstGeom prst="wave">
            <a:avLst>
              <a:gd name="adj1" fmla="val 13005"/>
              <a:gd name="adj2" fmla="val 0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86085" name="Rectangle 37"/>
          <p:cNvSpPr>
            <a:spLocks noChangeArrowheads="1"/>
          </p:cNvSpPr>
          <p:nvPr/>
        </p:nvSpPr>
        <p:spPr bwMode="auto">
          <a:xfrm>
            <a:off x="6705600" y="1295400"/>
            <a:ext cx="106363" cy="1096963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86086" name="Text Box 38"/>
          <p:cNvSpPr txBox="1">
            <a:spLocks noChangeArrowheads="1"/>
          </p:cNvSpPr>
          <p:nvPr/>
        </p:nvSpPr>
        <p:spPr bwMode="auto">
          <a:xfrm>
            <a:off x="6781800" y="1295400"/>
            <a:ext cx="13636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600" b="1">
                <a:solidFill>
                  <a:srgbClr val="2B0000"/>
                </a:solidFill>
                <a:latin typeface="Arial" charset="0"/>
              </a:rPr>
              <a:t>I know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600" b="1">
                <a:solidFill>
                  <a:srgbClr val="2B0000"/>
                </a:solidFill>
                <a:latin typeface="Arial" charset="0"/>
              </a:rPr>
              <a:t>the weather</a:t>
            </a:r>
            <a:r>
              <a:rPr lang="en-GB" sz="1400" b="1">
                <a:solidFill>
                  <a:srgbClr val="2B0000"/>
                </a:solidFill>
                <a:latin typeface="Arial" charset="0"/>
              </a:rPr>
              <a:t> </a:t>
            </a:r>
            <a:endParaRPr lang="en-GB" sz="1400">
              <a:solidFill>
                <a:srgbClr val="2B0000"/>
              </a:solidFill>
              <a:latin typeface="Arial" charset="0"/>
            </a:endParaRPr>
          </a:p>
        </p:txBody>
      </p:sp>
      <p:sp>
        <p:nvSpPr>
          <p:cNvPr id="386087" name="AutoShape 39"/>
          <p:cNvSpPr>
            <a:spLocks noChangeArrowheads="1"/>
          </p:cNvSpPr>
          <p:nvPr/>
        </p:nvSpPr>
        <p:spPr bwMode="auto">
          <a:xfrm>
            <a:off x="2743200" y="6172200"/>
            <a:ext cx="304800" cy="304800"/>
          </a:xfrm>
          <a:prstGeom prst="bevel">
            <a:avLst>
              <a:gd name="adj" fmla="val 125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86088" name="AutoShape 40"/>
          <p:cNvSpPr>
            <a:spLocks noChangeArrowheads="1"/>
          </p:cNvSpPr>
          <p:nvPr/>
        </p:nvSpPr>
        <p:spPr bwMode="auto">
          <a:xfrm>
            <a:off x="4876800" y="6172200"/>
            <a:ext cx="304800" cy="304800"/>
          </a:xfrm>
          <a:prstGeom prst="bevel">
            <a:avLst>
              <a:gd name="adj" fmla="val 125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86089" name="AutoShape 41"/>
          <p:cNvSpPr>
            <a:spLocks noChangeArrowheads="1"/>
          </p:cNvSpPr>
          <p:nvPr/>
        </p:nvSpPr>
        <p:spPr bwMode="auto">
          <a:xfrm>
            <a:off x="6934200" y="6172200"/>
            <a:ext cx="304800" cy="304800"/>
          </a:xfrm>
          <a:prstGeom prst="bevel">
            <a:avLst>
              <a:gd name="adj" fmla="val 125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86090" name="AutoShape 42"/>
          <p:cNvSpPr>
            <a:spLocks noChangeArrowheads="1"/>
          </p:cNvSpPr>
          <p:nvPr/>
        </p:nvSpPr>
        <p:spPr bwMode="auto">
          <a:xfrm>
            <a:off x="7162800" y="4114800"/>
            <a:ext cx="304800" cy="304800"/>
          </a:xfrm>
          <a:prstGeom prst="bevel">
            <a:avLst>
              <a:gd name="adj" fmla="val 125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86091" name="AutoShape 43"/>
          <p:cNvSpPr>
            <a:spLocks noChangeArrowheads="1"/>
          </p:cNvSpPr>
          <p:nvPr/>
        </p:nvSpPr>
        <p:spPr bwMode="auto">
          <a:xfrm>
            <a:off x="6858000" y="2133600"/>
            <a:ext cx="304800" cy="304800"/>
          </a:xfrm>
          <a:prstGeom prst="bevel">
            <a:avLst>
              <a:gd name="adj" fmla="val 125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86092" name="Line 44"/>
          <p:cNvSpPr>
            <a:spLocks noChangeShapeType="1"/>
          </p:cNvSpPr>
          <p:nvPr/>
        </p:nvSpPr>
        <p:spPr bwMode="auto">
          <a:xfrm flipH="1">
            <a:off x="3581400" y="3886200"/>
            <a:ext cx="152400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86093" name="AutoShape 45"/>
          <p:cNvSpPr>
            <a:spLocks noChangeArrowheads="1"/>
          </p:cNvSpPr>
          <p:nvPr/>
        </p:nvSpPr>
        <p:spPr bwMode="auto">
          <a:xfrm>
            <a:off x="3200400" y="2133600"/>
            <a:ext cx="304800" cy="304800"/>
          </a:xfrm>
          <a:prstGeom prst="bevel">
            <a:avLst>
              <a:gd name="adj" fmla="val 125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86094" name="Text Box 46"/>
          <p:cNvSpPr txBox="1">
            <a:spLocks noChangeArrowheads="1"/>
          </p:cNvSpPr>
          <p:nvPr/>
        </p:nvSpPr>
        <p:spPr bwMode="auto">
          <a:xfrm rot="3542665">
            <a:off x="2290763" y="4579938"/>
            <a:ext cx="806450" cy="3365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GB" sz="1600">
                <a:solidFill>
                  <a:srgbClr val="2B0000"/>
                </a:solidFill>
                <a:latin typeface="Arial" charset="0"/>
              </a:rPr>
              <a:t>quote</a:t>
            </a:r>
          </a:p>
        </p:txBody>
      </p:sp>
      <p:sp>
        <p:nvSpPr>
          <p:cNvPr id="386055" name="Line 7"/>
          <p:cNvSpPr>
            <a:spLocks noChangeShapeType="1"/>
          </p:cNvSpPr>
          <p:nvPr/>
        </p:nvSpPr>
        <p:spPr bwMode="auto">
          <a:xfrm>
            <a:off x="1905000" y="1981200"/>
            <a:ext cx="495300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86054" name="Line 6"/>
          <p:cNvSpPr>
            <a:spLocks noChangeShapeType="1"/>
          </p:cNvSpPr>
          <p:nvPr/>
        </p:nvSpPr>
        <p:spPr bwMode="auto">
          <a:xfrm>
            <a:off x="1828800" y="2133600"/>
            <a:ext cx="502920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86053" name="Line 5"/>
          <p:cNvSpPr>
            <a:spLocks noChangeShapeType="1"/>
          </p:cNvSpPr>
          <p:nvPr/>
        </p:nvSpPr>
        <p:spPr bwMode="auto">
          <a:xfrm>
            <a:off x="1600200" y="2362200"/>
            <a:ext cx="1828800" cy="297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86052" name="Line 4"/>
          <p:cNvSpPr>
            <a:spLocks noChangeShapeType="1"/>
          </p:cNvSpPr>
          <p:nvPr/>
        </p:nvSpPr>
        <p:spPr bwMode="auto">
          <a:xfrm>
            <a:off x="1447800" y="2438400"/>
            <a:ext cx="1905000" cy="297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86051" name="Line 3"/>
          <p:cNvSpPr>
            <a:spLocks noChangeShapeType="1"/>
          </p:cNvSpPr>
          <p:nvPr/>
        </p:nvSpPr>
        <p:spPr bwMode="auto">
          <a:xfrm>
            <a:off x="1066800" y="3276600"/>
            <a:ext cx="160020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86050" name="Line 2"/>
          <p:cNvSpPr>
            <a:spLocks noChangeShapeType="1"/>
          </p:cNvSpPr>
          <p:nvPr/>
        </p:nvSpPr>
        <p:spPr bwMode="auto">
          <a:xfrm>
            <a:off x="1371600" y="4038600"/>
            <a:ext cx="114300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386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6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6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6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75" grpId="0" animBg="1"/>
      <p:bldP spid="386077" grpId="0" build="allAtOnce"/>
      <p:bldP spid="386078" grpId="0" animBg="1"/>
      <p:bldP spid="386092" grpId="0" animBg="1"/>
      <p:bldP spid="386093" grpId="0" animBg="1"/>
      <p:bldP spid="386093" grpId="1" animBg="1"/>
      <p:bldP spid="386094" grpId="0" animBg="1"/>
      <p:bldP spid="386094" grpId="1" animBg="1"/>
      <p:bldP spid="386055" grpId="0" animBg="1"/>
      <p:bldP spid="386054" grpId="0" animBg="1"/>
      <p:bldP spid="386053" grpId="0" animBg="1"/>
      <p:bldP spid="386052" grpId="0" animBg="1"/>
      <p:bldP spid="386051" grpId="0" animBg="1"/>
      <p:bldP spid="3860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Essential requirements</a:t>
            </a:r>
            <a:endParaRPr lang="en-GB" dirty="0"/>
          </a:p>
        </p:txBody>
      </p:sp>
      <p:sp>
        <p:nvSpPr>
          <p:cNvPr id="352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Need to achieve effective cooperation even though</a:t>
            </a:r>
          </a:p>
          <a:p>
            <a:pPr lvl="1"/>
            <a:r>
              <a:rPr lang="en-GB" smtClean="0"/>
              <a:t>the different services are </a:t>
            </a:r>
          </a:p>
          <a:p>
            <a:pPr lvl="2"/>
            <a:r>
              <a:rPr lang="en-GB" smtClean="0"/>
              <a:t>produced by different organisations, </a:t>
            </a:r>
          </a:p>
          <a:p>
            <a:pPr lvl="2"/>
            <a:r>
              <a:rPr lang="en-GB" smtClean="0"/>
              <a:t>without any design collaboration, </a:t>
            </a:r>
          </a:p>
          <a:p>
            <a:pPr lvl="2"/>
            <a:r>
              <a:rPr lang="en-GB" smtClean="0"/>
              <a:t>on different platforms</a:t>
            </a:r>
          </a:p>
          <a:p>
            <a:pPr lvl="3"/>
            <a:r>
              <a:rPr lang="en-GB" smtClean="0"/>
              <a:t>Requires “interoperability”</a:t>
            </a:r>
          </a:p>
          <a:p>
            <a:pPr lvl="1"/>
            <a:r>
              <a:rPr lang="en-GB" smtClean="0"/>
              <a:t>the services are autonomously evolving</a:t>
            </a:r>
          </a:p>
          <a:p>
            <a:r>
              <a:rPr lang="en-GB" smtClean="0"/>
              <a:t>Requires Loose Coupling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C083-9150-4D21-90B1-60A99E4E17A1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Coupling </a:t>
            </a:r>
            <a:endParaRPr lang="en-GB"/>
          </a:p>
        </p:txBody>
      </p:sp>
      <p:sp>
        <p:nvSpPr>
          <p:cNvPr id="3819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COUPLING – about intensity of communication</a:t>
            </a:r>
          </a:p>
          <a:p>
            <a:r>
              <a:rPr lang="en-GB" dirty="0" smtClean="0"/>
              <a:t>Execution Coupling:</a:t>
            </a:r>
          </a:p>
          <a:p>
            <a:pPr lvl="1"/>
            <a:r>
              <a:rPr lang="en-GB" dirty="0" smtClean="0"/>
              <a:t>Frequency and extent of communication relative to processing</a:t>
            </a:r>
          </a:p>
          <a:p>
            <a:pPr lvl="2"/>
            <a:r>
              <a:rPr lang="en-GB" dirty="0" smtClean="0"/>
              <a:t>telephone conversation is tightly coupled, e-mail conversation is loosely coupled</a:t>
            </a:r>
          </a:p>
          <a:p>
            <a:pPr lvl="1"/>
            <a:r>
              <a:rPr lang="en-GB" dirty="0" smtClean="0"/>
              <a:t>For web services – very loose coupling</a:t>
            </a:r>
          </a:p>
          <a:p>
            <a:pPr lvl="1"/>
            <a:r>
              <a:rPr lang="en-GB" dirty="0" smtClean="0"/>
              <a:t>Interaction of order of a second</a:t>
            </a:r>
          </a:p>
          <a:p>
            <a:pPr lvl="2"/>
            <a:r>
              <a:rPr lang="en-GB" dirty="0" smtClean="0"/>
              <a:t>Whereas centralised object invocation – micro-seconds</a:t>
            </a:r>
          </a:p>
          <a:p>
            <a:pPr lvl="1"/>
            <a:r>
              <a:rPr lang="en-GB" dirty="0" smtClean="0"/>
              <a:t>Coarse granularity – do enough work in a service request to justify the time taken by the communication overhead</a:t>
            </a:r>
          </a:p>
          <a:p>
            <a:r>
              <a:rPr lang="en-GB" dirty="0" smtClean="0"/>
              <a:t>Design Coupling:</a:t>
            </a:r>
          </a:p>
          <a:p>
            <a:pPr lvl="1"/>
            <a:r>
              <a:rPr lang="en-GB" dirty="0" smtClean="0"/>
              <a:t>How much design knowledge has to be communicated between the designers of the software at the two ends of an interaction</a:t>
            </a:r>
          </a:p>
          <a:p>
            <a:pPr lvl="1"/>
            <a:r>
              <a:rPr lang="en-GB" dirty="0" smtClean="0"/>
              <a:t>Which they then build into their software</a:t>
            </a:r>
          </a:p>
          <a:p>
            <a:pPr lvl="1"/>
            <a:r>
              <a:rPr lang="en-GB" dirty="0" smtClean="0"/>
              <a:t>The extent of statically shared knowledge between two ends of an interaction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7C94-71F3-492F-A890-2EA3546FB112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Loose Design Coupling</a:t>
            </a:r>
            <a:endParaRPr lang="en-GB"/>
          </a:p>
        </p:txBody>
      </p:sp>
      <p:sp>
        <p:nvSpPr>
          <p:cNvPr id="393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mtClean="0"/>
              <a:t>Loose (Design) coupling – minimum prior shared information between the designer of the two components of an interaction</a:t>
            </a:r>
          </a:p>
          <a:p>
            <a:pPr lvl="1"/>
            <a:r>
              <a:rPr lang="en-GB" smtClean="0"/>
              <a:t>Dynamically accessible Machine processable Meta data</a:t>
            </a:r>
          </a:p>
          <a:p>
            <a:pPr lvl="2"/>
            <a:r>
              <a:rPr lang="en-GB" smtClean="0"/>
              <a:t>Self-describing data in standard format – XML documents</a:t>
            </a:r>
          </a:p>
          <a:p>
            <a:pPr lvl="2"/>
            <a:r>
              <a:rPr lang="en-GB" smtClean="0"/>
              <a:t>Description of structure of communications – SCHEMAS (types)</a:t>
            </a:r>
          </a:p>
          <a:p>
            <a:pPr lvl="2"/>
            <a:r>
              <a:rPr lang="en-GB" smtClean="0"/>
              <a:t>Service description – WSDL, using SCHEMAS for message structure</a:t>
            </a:r>
          </a:p>
          <a:p>
            <a:pPr lvl="2"/>
            <a:r>
              <a:rPr lang="en-GB" smtClean="0"/>
              <a:t>Means for obtaining it – from a repository, using standard such as UDDI</a:t>
            </a:r>
          </a:p>
          <a:p>
            <a:pPr lvl="2"/>
            <a:r>
              <a:rPr lang="en-GB" smtClean="0"/>
              <a:t>Communication protocol that supports this – SOAP</a:t>
            </a:r>
          </a:p>
          <a:p>
            <a:pPr lvl="1"/>
            <a:r>
              <a:rPr lang="en-GB" smtClean="0"/>
              <a:t>Everything is a SCHEMA-described XML document – soap message, WSDL definition, schemas themselves (meta-schema) </a:t>
            </a:r>
          </a:p>
          <a:p>
            <a:pPr lvl="1"/>
            <a:r>
              <a:rPr lang="en-GB" smtClean="0"/>
              <a:t>Tolerance of partial understanding</a:t>
            </a:r>
          </a:p>
          <a:p>
            <a:pPr lvl="2"/>
            <a:r>
              <a:rPr lang="en-GB" smtClean="0"/>
              <a:t>Schemas allows extension points – one participant may have an older WSDL definition which accommodates extensions with additional information</a:t>
            </a:r>
          </a:p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BB0E-68FC-48BF-AB0E-6169AB7B82E9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Publish and subscribe architecture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1485-99A1-421E-926A-46D67E94574C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492547" name="Picture 3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3" y="1328738"/>
            <a:ext cx="7704137" cy="4678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 service standards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XML</a:t>
            </a:r>
          </a:p>
          <a:p>
            <a:r>
              <a:rPr lang="en-GB" dirty="0" smtClean="0"/>
              <a:t>SOAP</a:t>
            </a:r>
          </a:p>
          <a:p>
            <a:pPr lvl="1"/>
            <a:r>
              <a:rPr lang="en-GB" dirty="0" smtClean="0"/>
              <a:t>Simple Object Access Protocol</a:t>
            </a:r>
          </a:p>
          <a:p>
            <a:pPr lvl="1"/>
            <a:r>
              <a:rPr lang="en-GB" dirty="0" smtClean="0"/>
              <a:t>message protocol</a:t>
            </a:r>
          </a:p>
          <a:p>
            <a:r>
              <a:rPr lang="en-GB" dirty="0" smtClean="0"/>
              <a:t>WSDL</a:t>
            </a:r>
          </a:p>
          <a:p>
            <a:pPr lvl="1"/>
            <a:r>
              <a:rPr lang="en-GB" dirty="0" smtClean="0"/>
              <a:t>Web Services Description Language</a:t>
            </a:r>
          </a:p>
          <a:p>
            <a:pPr lvl="1"/>
            <a:r>
              <a:rPr lang="en-GB" dirty="0" smtClean="0"/>
              <a:t>defines format of messages</a:t>
            </a:r>
          </a:p>
          <a:p>
            <a:r>
              <a:rPr lang="en-GB" dirty="0" smtClean="0"/>
              <a:t>UDDI</a:t>
            </a:r>
          </a:p>
          <a:p>
            <a:pPr lvl="1"/>
            <a:r>
              <a:rPr lang="en-GB" dirty="0" smtClean="0"/>
              <a:t>Universal Description Discovery and Integration</a:t>
            </a:r>
          </a:p>
          <a:p>
            <a:pPr lvl="1"/>
            <a:r>
              <a:rPr lang="en-GB" dirty="0" smtClean="0"/>
              <a:t>"Yellow Pages"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6CFA-BA51-41CD-94B1-B11FFEE14260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598</Words>
  <Application>Microsoft Office PowerPoint</Application>
  <PresentationFormat>On-screen Show (4:3)</PresentationFormat>
  <Paragraphs>125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Web services</vt:lpstr>
      <vt:lpstr>Evolution of electronic interaction</vt:lpstr>
      <vt:lpstr>Human interaction</vt:lpstr>
      <vt:lpstr>Service Interaction</vt:lpstr>
      <vt:lpstr>Essential requirements</vt:lpstr>
      <vt:lpstr>Coupling </vt:lpstr>
      <vt:lpstr>Loose Design Coupling</vt:lpstr>
      <vt:lpstr>Publish and subscribe architecture</vt:lpstr>
      <vt:lpstr>Web service standards</vt:lpstr>
      <vt:lpstr>Implementation in Java EE</vt:lpstr>
      <vt:lpstr>Java web services specifications</vt:lpstr>
      <vt:lpstr>Slide 12</vt:lpstr>
    </vt:vector>
  </TitlesOfParts>
  <Company>University of Portsmouth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services</dc:title>
  <dc:creator>Jim Briggs</dc:creator>
  <cp:lastModifiedBy>Jim Briggs</cp:lastModifiedBy>
  <cp:revision>8</cp:revision>
  <dcterms:created xsi:type="dcterms:W3CDTF">2011-03-28T13:23:04Z</dcterms:created>
  <dcterms:modified xsi:type="dcterms:W3CDTF">2011-03-28T13:55:14Z</dcterms:modified>
</cp:coreProperties>
</file>