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6" r:id="rId12"/>
    <p:sldId id="268" r:id="rId13"/>
    <p:sldId id="277" r:id="rId14"/>
    <p:sldId id="269" r:id="rId15"/>
    <p:sldId id="270" r:id="rId16"/>
    <p:sldId id="278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3EAFAB-635E-486F-8643-FB87700C83A5}" type="datetimeFigureOut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BE30D1-4DF2-4D50-A150-15811637E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C4A8-E9EA-4509-B6BD-2E6DE2250415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8D20-C3CA-4D32-9E3C-CA10DC0895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DE11E-DFB3-4F20-B2CF-CD4FDAFC5510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8579-5610-4A29-B60F-6648328802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0FC3-C67E-4A75-A52A-A7AD5E1156F5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EDF6-A905-4F6B-94B3-5586D00327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75FC-37A1-4E3B-ACAD-E5131AF8A0FC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3129-7E61-47A8-84D8-479E2E5BC5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34344-0641-4865-87A1-9FDAC802AE0A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242B-4FAA-4F49-8923-3B8593ACA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20C7-E3B1-4C76-8CFD-786AEEA37D14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964D-2A7A-491A-9D53-420F59ABD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8EF0-E79E-4D02-9CE6-E93824E5A14C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486C-C905-4B0C-9282-EEEF6EB8C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FBFC-A789-41A7-829D-1A2D59ACB76F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44A7-5640-4C56-ABE5-CF4771118B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3778-7BF3-4C54-9D4E-0A1098C06A7B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4C55-F318-4C6D-A728-9139F457C8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EB58-7AE7-4FFC-B436-81A402E9B18B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0106-2CFB-4480-B86D-33998AF339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2085-7736-4BB9-AE4F-EBB0B2C26E1C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99B8-3408-4032-9E1F-A760388CFC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46EF80-B760-446B-BC83-706B5C6520AC}" type="datetime1">
              <a:rPr lang="en-US"/>
              <a:pPr>
                <a:defRPr/>
              </a:pPr>
              <a:t>4/4/2011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725D46-63CB-4357-BED0-D1FDCB4E0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stxt.org/wc/norobot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control and user management in Apache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BA0DF-B6E1-47A0-9630-3712A49F986F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htpasswd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htpasswd</a:t>
            </a:r>
            <a:r>
              <a:rPr lang="en-GB" dirty="0" smtClean="0"/>
              <a:t> has three (or 4) parameters: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flags (e.g. -c to create file from scratch)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password file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user to add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optional: the password - but not hidden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e.g.</a:t>
            </a:r>
            <a:br>
              <a:rPr lang="en-GB" dirty="0" smtClean="0"/>
            </a:br>
            <a:r>
              <a:rPr lang="en-GB" sz="2200" b="1" dirty="0" err="1" smtClean="0">
                <a:latin typeface="Courier New" pitchFamily="49" charset="0"/>
              </a:rPr>
              <a:t>htpasswd</a:t>
            </a:r>
            <a:r>
              <a:rPr lang="en-GB" sz="2200" b="1" dirty="0" smtClean="0">
                <a:latin typeface="Courier New" pitchFamily="49" charset="0"/>
              </a:rPr>
              <a:t> -c n:\WebRoot\Users\user.pwd roger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If you don't specify password, it will prompt you for 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Windows version uses MD5 encryption by default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B5D6D-F10B-4293-8D5C-94993FA1DF93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htpasswd: examples of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C137F-D1BF-4F16-9CF9-A7DF6D5CB730}" type="slidenum">
              <a:rPr lang="en-GB"/>
              <a:pPr>
                <a:defRPr/>
              </a:pPr>
              <a:t>11</a:t>
            </a:fld>
            <a:endParaRPr lang="en-GB"/>
          </a:p>
        </p:txBody>
      </p:sp>
      <p:pic>
        <p:nvPicPr>
          <p:cNvPr id="9" name="Picture 5" descr="D:\Words\BSc\wucmi\wucmi08\pictures\htpasswd004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428875"/>
            <a:ext cx="4038600" cy="2654300"/>
          </a:xfrm>
          <a:noFill/>
        </p:spPr>
      </p:pic>
      <p:pic>
        <p:nvPicPr>
          <p:cNvPr id="10" name="Picture 4" descr="D:\Words\BSc\wucmi\wucmi08\pictures\htpasswd003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4150" y="2500313"/>
            <a:ext cx="4311650" cy="2563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Anonymous access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Needs module mod_auth_anon</a:t>
            </a:r>
          </a:p>
          <a:p>
            <a:pPr eaLnBrk="1" hangingPunct="1"/>
            <a:r>
              <a:rPr lang="en-GB" smtClean="0"/>
              <a:t>Permits access via a "guest" user id with a password of user's email address</a:t>
            </a:r>
          </a:p>
          <a:p>
            <a:pPr eaLnBrk="1" hangingPunct="1"/>
            <a:r>
              <a:rPr lang="en-GB" smtClean="0"/>
              <a:t>You should publish a privacy policy in respect of your use of these emails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B2DD5-DF36-4262-A51B-0CD210F5DD46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04A64-65EB-4C87-BD72-B28550A9A83D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Text Box 4"/>
          <p:cNvSpPr>
            <a:spLocks noGrp="1" noChangeArrowheads="1"/>
          </p:cNvSpPr>
          <p:nvPr>
            <p:ph idx="1"/>
          </p:nvPr>
        </p:nvSpPr>
        <p:spPr>
          <a:ln w="31750" cap="sq">
            <a:solidFill>
              <a:schemeClr val="tx1"/>
            </a:solidFill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&lt;Directory "C:/WebRoot/downloads"&gt;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Anonymous guest anonymous guestuser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Anonymous_MustGiveEmail on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Anonymous_LogEmail on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Anonymous_VerifyEmail on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Anonymous_NoUserId off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Require valid-user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&lt;/Directory&gt;</a:t>
            </a: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Search engine spider control (1)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cs typeface="Times New Roman" charset="0"/>
              </a:rPr>
              <a:t>"Robots" or "spiders" are automated clients used to traverse websites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cs typeface="Times New Roman" charset="0"/>
              </a:rPr>
              <a:t>Most used to gather information for search </a:t>
            </a:r>
            <a:r>
              <a:rPr lang="en-GB" sz="2800" dirty="0" smtClean="0">
                <a:cs typeface="Times New Roman" charset="0"/>
              </a:rPr>
              <a:t>engines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cs typeface="Times New Roman" charset="0"/>
              </a:rPr>
              <a:t>e.g. Google</a:t>
            </a:r>
            <a:endParaRPr lang="en-GB" sz="2400" dirty="0" smtClean="0">
              <a:cs typeface="Times New Roman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cs typeface="Times New Roman" charset="0"/>
              </a:rPr>
              <a:t>Reasons to keep spiders out (of all or part of site):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>
                <a:cs typeface="Times New Roman" charset="0"/>
              </a:rPr>
              <a:t>It is incomplete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>
                <a:cs typeface="Times New Roman" charset="0"/>
              </a:rPr>
              <a:t>It is private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>
                <a:cs typeface="Times New Roman" charset="0"/>
              </a:rPr>
              <a:t>It is time sensitive (i.e. the contents will be rapidly out of date)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>
                <a:cs typeface="Times New Roman" charset="0"/>
              </a:rPr>
              <a:t>It is dynamically generated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>
                <a:cs typeface="Times New Roman" charset="0"/>
              </a:rPr>
              <a:t>Bad spiders may hit too fast and block user access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C404E-16C2-4359-BAA2-7747B409A5D7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Search engine spider control (2)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Most spiders/robots will voluntarily adhere to your robot policies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Bad spiders will ignore it so it is not a guarantee of protection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file </a:t>
            </a:r>
            <a:r>
              <a:rPr lang="en-GB" dirty="0" err="1" smtClean="0"/>
              <a:t>robots.txt</a:t>
            </a:r>
            <a:r>
              <a:rPr lang="en-GB" dirty="0" smtClean="0"/>
              <a:t> in the </a:t>
            </a:r>
            <a:r>
              <a:rPr lang="en-GB" dirty="0" err="1" smtClean="0"/>
              <a:t>DocumentRoot</a:t>
            </a:r>
            <a:r>
              <a:rPr lang="en-GB" dirty="0" smtClean="0"/>
              <a:t> directory (e.g. </a:t>
            </a:r>
            <a:r>
              <a:rPr lang="en-GB" dirty="0" err="1" smtClean="0"/>
              <a:t>htdocs</a:t>
            </a:r>
            <a:r>
              <a:rPr lang="en-GB" dirty="0" smtClean="0"/>
              <a:t>) controls robot behaviour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http://www.robotstxt.org/wc/norobots.html</a:t>
            </a:r>
            <a:r>
              <a:rPr lang="en-GB" dirty="0" smtClean="0"/>
              <a:t> for details of the standard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4121E-653B-451C-93D5-E6B32B372B94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robots.txt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536A0-E16C-4B13-9263-971EBE78D415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Text Box 4"/>
          <p:cNvSpPr>
            <a:spLocks noGrp="1" noChangeArrowheads="1"/>
          </p:cNvSpPr>
          <p:nvPr>
            <p:ph idx="1"/>
          </p:nvPr>
        </p:nvSpPr>
        <p:spPr>
          <a:ln w="31750" cap="sq">
            <a:solidFill>
              <a:schemeClr val="tx1"/>
            </a:solidFill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User-agent: WebCrawler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User-agent: excite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Disallow: /cgi-bin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Disallow: /private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Allow: /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User-agent: *</a:t>
            </a:r>
          </a:p>
          <a:p>
            <a:pPr eaLnBrk="1" hangingPunct="1">
              <a:buFont typeface="Arial" charset="0"/>
              <a:buNone/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Disallow: /</a:t>
            </a:r>
            <a:endParaRPr lang="en-GB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Logging access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Generating access logs is usually a component of any security policy:</a:t>
            </a:r>
          </a:p>
          <a:p>
            <a:pPr lvl="1" eaLnBrk="1" hangingPunct="1"/>
            <a:r>
              <a:rPr lang="en-GB" smtClean="0"/>
              <a:t>Why?</a:t>
            </a:r>
          </a:p>
          <a:p>
            <a:pPr lvl="1" eaLnBrk="1" hangingPunct="1"/>
            <a:r>
              <a:rPr lang="en-GB" smtClean="0"/>
              <a:t>Who looks at them?</a:t>
            </a:r>
          </a:p>
          <a:p>
            <a:pPr lvl="1" eaLnBrk="1" hangingPunct="1"/>
            <a:r>
              <a:rPr lang="en-GB" smtClean="0"/>
              <a:t>Authority part of your policy?</a:t>
            </a:r>
          </a:p>
          <a:p>
            <a:pPr lvl="1" eaLnBrk="1" hangingPunct="1"/>
            <a:r>
              <a:rPr lang="en-GB" smtClean="0"/>
              <a:t>How long to keep?</a:t>
            </a:r>
          </a:p>
          <a:p>
            <a:pPr eaLnBrk="1" hangingPunct="1"/>
            <a:r>
              <a:rPr lang="en-GB" smtClean="0"/>
              <a:t>Use of tools to extract statistics</a:t>
            </a:r>
          </a:p>
          <a:p>
            <a:pPr eaLnBrk="1" hangingPunct="1"/>
            <a:r>
              <a:rPr lang="en-GB" smtClean="0"/>
              <a:t>Should logs include user identifiers?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4779F-BBCF-403D-9B4E-8DA0016140C2}" type="slidenum">
              <a:rPr lang="en-GB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Security of CGI scripts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Main recommendation – only enable CGI if needed</a:t>
            </a:r>
          </a:p>
          <a:p>
            <a:pPr eaLnBrk="1" hangingPunct="1"/>
            <a:r>
              <a:rPr lang="en-GB" dirty="0" smtClean="0"/>
              <a:t>CGI issues:</a:t>
            </a:r>
          </a:p>
          <a:p>
            <a:pPr lvl="1" eaLnBrk="1" hangingPunct="1"/>
            <a:r>
              <a:rPr lang="en-GB" dirty="0" smtClean="0">
                <a:cs typeface="Times New Roman" charset="0"/>
              </a:rPr>
              <a:t>Do you allow users to install their own CGI scripts? </a:t>
            </a:r>
          </a:p>
          <a:p>
            <a:pPr lvl="1" eaLnBrk="1" hangingPunct="1"/>
            <a:r>
              <a:rPr lang="en-GB" dirty="0" smtClean="0">
                <a:cs typeface="Times New Roman" charset="0"/>
              </a:rPr>
              <a:t>What user does the CGI script run as? </a:t>
            </a:r>
          </a:p>
          <a:p>
            <a:pPr lvl="1" eaLnBrk="1" hangingPunct="1"/>
            <a:r>
              <a:rPr lang="en-GB" dirty="0" smtClean="0">
                <a:cs typeface="Times New Roman" charset="0"/>
              </a:rPr>
              <a:t>Use a CGI wrapper – </a:t>
            </a:r>
            <a:r>
              <a:rPr lang="en-GB" dirty="0" err="1" smtClean="0">
                <a:cs typeface="Times New Roman" charset="0"/>
              </a:rPr>
              <a:t>suEXEC</a:t>
            </a:r>
            <a:r>
              <a:rPr lang="en-GB" dirty="0" smtClean="0">
                <a:cs typeface="Times New Roman" charset="0"/>
              </a:rPr>
              <a:t> or </a:t>
            </a:r>
            <a:r>
              <a:rPr lang="en-GB" dirty="0" err="1" smtClean="0">
                <a:cs typeface="Times New Roman" charset="0"/>
              </a:rPr>
              <a:t>CGIwrap</a:t>
            </a:r>
            <a:endParaRPr lang="en-GB" dirty="0" smtClean="0">
              <a:cs typeface="Times New Roman" charset="0"/>
            </a:endParaRPr>
          </a:p>
          <a:p>
            <a:pPr lvl="1" eaLnBrk="1" hangingPunct="1"/>
            <a:r>
              <a:rPr lang="en-GB" dirty="0" smtClean="0">
                <a:cs typeface="Times New Roman" charset="0"/>
              </a:rPr>
              <a:t>Keep the patch level monitored – Open Source CGI scripts regularly updated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A8E86-579C-4CDE-89B8-98339EDB3A16}" type="slidenum">
              <a:rPr lang="en-GB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Apache access control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Include appropriate module: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/>
              <a:t>mod_auth</a:t>
            </a:r>
            <a:r>
              <a:rPr lang="en-GB" dirty="0" smtClean="0"/>
              <a:t> for basic authentication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/>
              <a:t>mod_digest</a:t>
            </a:r>
            <a:r>
              <a:rPr lang="en-GB" dirty="0" smtClean="0"/>
              <a:t> for digest </a:t>
            </a:r>
            <a:r>
              <a:rPr lang="en-GB" dirty="0" smtClean="0"/>
              <a:t>authentication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/>
              <a:t>mod_authz_host</a:t>
            </a:r>
            <a:r>
              <a:rPr lang="en-GB" dirty="0" smtClean="0"/>
              <a:t> for access control by host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Access </a:t>
            </a:r>
            <a:r>
              <a:rPr lang="en-GB" dirty="0" smtClean="0"/>
              <a:t>control can be: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Site wide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usually set up in the httpd.conf file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Per directory – often using an "access control file"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Unix: .</a:t>
            </a:r>
            <a:r>
              <a:rPr lang="en-GB" dirty="0" err="1" smtClean="0"/>
              <a:t>htaccess</a:t>
            </a:r>
            <a:r>
              <a:rPr lang="en-GB" dirty="0" smtClean="0"/>
              <a:t>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Windows: </a:t>
            </a:r>
            <a:r>
              <a:rPr lang="en-GB" dirty="0" err="1" smtClean="0"/>
              <a:t>htaccess.hta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Access control files need to be protected themselves, especially when used per directory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EE1DC-6BBA-4EEE-A4DD-DBBCEB5D923A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control policy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control needs designing</a:t>
            </a:r>
          </a:p>
          <a:p>
            <a:pPr lvl="1" eaLnBrk="1" hangingPunct="1"/>
            <a:r>
              <a:rPr lang="en-GB" smtClean="0"/>
              <a:t>What should go in the httpd.conf file site-wide?</a:t>
            </a:r>
          </a:p>
          <a:p>
            <a:pPr lvl="2" eaLnBrk="1" hangingPunct="1"/>
            <a:r>
              <a:rPr lang="en-GB" smtClean="0"/>
              <a:t>What do you want to be mandatory and not permit users to change?</a:t>
            </a:r>
          </a:p>
          <a:p>
            <a:pPr lvl="1" eaLnBrk="1" hangingPunct="1"/>
            <a:r>
              <a:rPr lang="en-GB" smtClean="0"/>
              <a:t>For per directory controls:</a:t>
            </a:r>
          </a:p>
          <a:p>
            <a:pPr lvl="2" eaLnBrk="1" hangingPunct="1"/>
            <a:r>
              <a:rPr lang="en-GB" smtClean="0"/>
              <a:t>who can control access to their own bit?</a:t>
            </a:r>
          </a:p>
          <a:p>
            <a:pPr lvl="2" eaLnBrk="1" hangingPunct="1"/>
            <a:r>
              <a:rPr lang="en-GB" smtClean="0"/>
              <a:t>who can add/remove/manage users?</a:t>
            </a:r>
          </a:p>
          <a:p>
            <a:pPr lvl="2" eaLnBrk="1" hangingPunct="1"/>
            <a:r>
              <a:rPr lang="en-GB" smtClean="0"/>
              <a:t>who can overrule site-wide structures?</a:t>
            </a:r>
          </a:p>
          <a:p>
            <a:pPr lvl="1" eaLnBrk="1" hangingPunct="1"/>
            <a:r>
              <a:rPr lang="en-GB" smtClean="0"/>
              <a:t>Beware a proliferation of userIDs/passwords</a:t>
            </a:r>
          </a:p>
          <a:p>
            <a:pPr lvl="2"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AA0ED-CB41-4A0E-88C8-A49BCF85A318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by user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control usually on a "per directory" basis</a:t>
            </a:r>
          </a:p>
          <a:p>
            <a:pPr eaLnBrk="1" hangingPunct="1"/>
            <a:r>
              <a:rPr lang="en-GB" smtClean="0"/>
              <a:t>Need to be able to override site-wide control</a:t>
            </a:r>
          </a:p>
          <a:p>
            <a:pPr eaLnBrk="1" hangingPunct="1"/>
            <a:r>
              <a:rPr lang="en-GB" smtClean="0"/>
              <a:t>Configured on a "realm" basis</a:t>
            </a:r>
          </a:p>
          <a:p>
            <a:pPr eaLnBrk="1" hangingPunct="1"/>
            <a:r>
              <a:rPr lang="en-GB" smtClean="0"/>
              <a:t>htaccess.hta file might be: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772A3-4EF3-4F19-BF57-3C2D5F2191DB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14375" y="4500563"/>
            <a:ext cx="7696200" cy="1200150"/>
          </a:xfrm>
          <a:prstGeom prst="rect">
            <a:avLst/>
          </a:prstGeom>
          <a:noFill/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72000" rIns="72000">
            <a:spAutoFit/>
          </a:bodyPr>
          <a:lstStyle/>
          <a:p>
            <a:r>
              <a:rPr lang="en-GB" b="1">
                <a:latin typeface="Courier New" pitchFamily="49" charset="0"/>
                <a:cs typeface="Courier New" pitchFamily="49" charset="0"/>
              </a:rPr>
              <a:t>AuthName "RogerSecrets"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AuthType Basic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AuthUserFile "N:/WebRoot/Users/users.pwd"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require valid-user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Require option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Require can be general or specific:</a:t>
            </a:r>
          </a:p>
          <a:p>
            <a:pPr lvl="1" eaLnBrk="1" hangingPunct="1"/>
            <a:r>
              <a:rPr lang="en-GB" b="1" dirty="0" smtClean="0">
                <a:latin typeface="Courier New" pitchFamily="49" charset="0"/>
              </a:rPr>
              <a:t>require valid-user </a:t>
            </a:r>
          </a:p>
          <a:p>
            <a:pPr lvl="1" eaLnBrk="1" hangingPunct="1"/>
            <a:r>
              <a:rPr lang="en-GB" b="1" dirty="0" smtClean="0">
                <a:latin typeface="Courier New" pitchFamily="49" charset="0"/>
              </a:rPr>
              <a:t>require user martin </a:t>
            </a:r>
            <a:r>
              <a:rPr lang="en-GB" b="1" dirty="0" err="1" smtClean="0">
                <a:latin typeface="Courier New" pitchFamily="49" charset="0"/>
              </a:rPr>
              <a:t>jane</a:t>
            </a:r>
            <a:endParaRPr lang="en-GB" b="1" dirty="0" smtClean="0">
              <a:latin typeface="Courier New" pitchFamily="49" charset="0"/>
            </a:endParaRPr>
          </a:p>
          <a:p>
            <a:pPr eaLnBrk="1" hangingPunct="1"/>
            <a:r>
              <a:rPr lang="en-GB" dirty="0" smtClean="0"/>
              <a:t>Users can be grouped</a:t>
            </a:r>
          </a:p>
          <a:p>
            <a:pPr eaLnBrk="1" hangingPunct="1"/>
            <a:r>
              <a:rPr lang="en-GB" dirty="0" smtClean="0"/>
              <a:t>Need a group file – plain text </a:t>
            </a:r>
          </a:p>
          <a:p>
            <a:pPr lvl="1" eaLnBrk="1" hangingPunct="1"/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staff: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martin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jane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GB" dirty="0" smtClean="0"/>
              <a:t>You </a:t>
            </a:r>
            <a:r>
              <a:rPr lang="en-GB" dirty="0" smtClean="0"/>
              <a:t>can </a:t>
            </a:r>
            <a:r>
              <a:rPr lang="en-GB" dirty="0" smtClean="0"/>
              <a:t>require </a:t>
            </a:r>
            <a:r>
              <a:rPr lang="en-GB" dirty="0" smtClean="0"/>
              <a:t>a specific group of users, e.g.</a:t>
            </a:r>
          </a:p>
          <a:p>
            <a:pPr lvl="1" eaLnBrk="1" hangingPunct="1"/>
            <a:r>
              <a:rPr lang="en-GB" b="1" dirty="0" smtClean="0">
                <a:latin typeface="Courier New" pitchFamily="49" charset="0"/>
              </a:rPr>
              <a:t>require group staff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9D2D5-695F-48AC-99D7-941704CDCF25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by host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Restrict access by host using </a:t>
            </a:r>
            <a:r>
              <a:rPr lang="en-GB" sz="2800" b="1" smtClean="0">
                <a:latin typeface="Courier New" pitchFamily="49" charset="0"/>
              </a:rPr>
              <a:t>allow</a:t>
            </a:r>
            <a:r>
              <a:rPr lang="en-GB" sz="2800" smtClean="0"/>
              <a:t> and </a:t>
            </a:r>
            <a:r>
              <a:rPr lang="en-GB" sz="2800" b="1" smtClean="0">
                <a:latin typeface="Courier New" pitchFamily="49" charset="0"/>
              </a:rPr>
              <a:t>deny</a:t>
            </a:r>
            <a:endParaRPr lang="en-GB" sz="2800" smtClean="0"/>
          </a:p>
          <a:p>
            <a:pPr eaLnBrk="1" hangingPunct="1"/>
            <a:r>
              <a:rPr lang="en-GB" sz="2800" smtClean="0"/>
              <a:t>The order directive specifies which rule to apply first:</a:t>
            </a:r>
          </a:p>
          <a:p>
            <a:pPr lvl="1" eaLnBrk="1" hangingPunct="1"/>
            <a:r>
              <a:rPr lang="en-GB" sz="2400" b="1" smtClean="0">
                <a:latin typeface="Courier New" pitchFamily="49" charset="0"/>
              </a:rPr>
              <a:t>Order allow,deny</a:t>
            </a:r>
          </a:p>
          <a:p>
            <a:pPr lvl="2" eaLnBrk="1" hangingPunct="1"/>
            <a:r>
              <a:rPr lang="en-GB" sz="2000" smtClean="0"/>
              <a:t>When you want to let most hosts in but keep a few out</a:t>
            </a:r>
          </a:p>
          <a:p>
            <a:pPr lvl="1" eaLnBrk="1" hangingPunct="1"/>
            <a:r>
              <a:rPr lang="en-GB" sz="2400" b="1" smtClean="0">
                <a:latin typeface="Courier New" pitchFamily="49" charset="0"/>
              </a:rPr>
              <a:t>Order deny,allow</a:t>
            </a:r>
          </a:p>
          <a:p>
            <a:pPr lvl="2" eaLnBrk="1" hangingPunct="1"/>
            <a:r>
              <a:rPr lang="en-GB" sz="2000" smtClean="0"/>
              <a:t>When you want to keep most hosts out and let a few in</a:t>
            </a:r>
          </a:p>
          <a:p>
            <a:pPr lvl="1" eaLnBrk="1" hangingPunct="1"/>
            <a:r>
              <a:rPr lang="en-GB" sz="2400" b="1" smtClean="0">
                <a:latin typeface="Courier New" pitchFamily="49" charset="0"/>
              </a:rPr>
              <a:t>Order mutual-failure</a:t>
            </a:r>
          </a:p>
          <a:p>
            <a:pPr lvl="2" eaLnBrk="1" hangingPunct="1"/>
            <a:r>
              <a:rPr lang="en-GB" sz="2000" smtClean="0"/>
              <a:t>When you want to let in only those on the allow list and who are not on the deny list – not very common!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1993-9893-449E-B1BC-E2D1E14E8AF7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Access by host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setup so access to directory admin can be from your office PC or home PC (assume fixed IP)</a:t>
            </a:r>
          </a:p>
          <a:p>
            <a:pPr eaLnBrk="1" hangingPunct="1"/>
            <a:endParaRPr lang="en-GB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45BC9-1620-4EB5-BF95-FACCA361F95F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8229600" cy="1477963"/>
          </a:xfrm>
          <a:prstGeom prst="rect">
            <a:avLst/>
          </a:prstGeom>
          <a:noFill/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GB" b="1">
                <a:latin typeface="Courier New" pitchFamily="49" charset="0"/>
                <a:cs typeface="Courier New" pitchFamily="49" charset="0"/>
              </a:rPr>
              <a:t>&lt;Directory "N:/WebRoot/Roger/htdocs/admin"&gt;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    Order deny,allow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    Deny from all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    Allow from 148.192.255.5 155.6.122.9</a:t>
            </a:r>
          </a:p>
          <a:p>
            <a:r>
              <a:rPr lang="en-GB" b="1">
                <a:latin typeface="Courier New" pitchFamily="49" charset="0"/>
                <a:cs typeface="Courier New" pitchFamily="49" charset="0"/>
              </a:rPr>
              <a:t>&lt;/Directory&gt;</a:t>
            </a:r>
            <a:endParaRPr lang="en-GB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Mixing access controls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User access control and host access control can be applied to the same site/directory</a:t>
            </a:r>
          </a:p>
          <a:p>
            <a:pPr eaLnBrk="1" hangingPunct="1"/>
            <a:r>
              <a:rPr lang="en-GB" smtClean="0"/>
              <a:t>Satisfy directive tells Apache how to mix the rules:</a:t>
            </a:r>
          </a:p>
          <a:p>
            <a:pPr lvl="1" eaLnBrk="1" hangingPunct="1"/>
            <a:r>
              <a:rPr lang="en-GB" b="1" smtClean="0">
                <a:latin typeface="Courier New" pitchFamily="49" charset="0"/>
              </a:rPr>
              <a:t>satisfy any</a:t>
            </a:r>
          </a:p>
          <a:p>
            <a:pPr lvl="2" eaLnBrk="1" hangingPunct="1"/>
            <a:r>
              <a:rPr lang="en-GB" smtClean="0"/>
              <a:t> either host </a:t>
            </a:r>
            <a:r>
              <a:rPr lang="en-GB" u="sng" smtClean="0"/>
              <a:t>or</a:t>
            </a:r>
            <a:r>
              <a:rPr lang="en-GB" smtClean="0"/>
              <a:t> user (id/password) valid</a:t>
            </a:r>
          </a:p>
          <a:p>
            <a:pPr lvl="1" eaLnBrk="1" hangingPunct="1"/>
            <a:r>
              <a:rPr lang="en-GB" b="1" smtClean="0">
                <a:latin typeface="Courier New" pitchFamily="49" charset="0"/>
              </a:rPr>
              <a:t>satisfy all</a:t>
            </a:r>
          </a:p>
          <a:p>
            <a:pPr lvl="2" eaLnBrk="1" hangingPunct="1"/>
            <a:r>
              <a:rPr lang="en-GB" smtClean="0"/>
              <a:t> must be valid user </a:t>
            </a:r>
            <a:r>
              <a:rPr lang="en-GB" u="sng" smtClean="0"/>
              <a:t>and</a:t>
            </a:r>
            <a:r>
              <a:rPr lang="en-GB" smtClean="0"/>
              <a:t> from a permitted host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862D2-1EE2-4C48-A63B-13A82185B95A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User management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Need a database of user name/password pairs</a:t>
            </a:r>
          </a:p>
          <a:p>
            <a:pPr eaLnBrk="1" hangingPunct="1"/>
            <a:r>
              <a:rPr lang="en-GB" smtClean="0"/>
              <a:t>A flat file is easy for small numbers of users</a:t>
            </a:r>
          </a:p>
          <a:p>
            <a:pPr eaLnBrk="1" hangingPunct="1"/>
            <a:r>
              <a:rPr lang="en-GB" smtClean="0"/>
              <a:t>For larger user bases, use a proper database</a:t>
            </a:r>
          </a:p>
          <a:p>
            <a:pPr eaLnBrk="1" hangingPunct="1"/>
            <a:r>
              <a:rPr lang="en-GB" smtClean="0"/>
              <a:t>Apache has a password utility </a:t>
            </a:r>
            <a:r>
              <a:rPr lang="en-GB" b="1" smtClean="0">
                <a:latin typeface="Courier New" pitchFamily="49" charset="0"/>
              </a:rPr>
              <a:t>htpasswd</a:t>
            </a:r>
            <a:r>
              <a:rPr lang="en-GB" smtClean="0"/>
              <a:t> that builds a simple flat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91E99-9364-403F-8343-F0D15296ADA0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838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Access control and user management in Apache</vt:lpstr>
      <vt:lpstr>Apache access control</vt:lpstr>
      <vt:lpstr>Access control policy</vt:lpstr>
      <vt:lpstr>Access by user</vt:lpstr>
      <vt:lpstr>Require option</vt:lpstr>
      <vt:lpstr>Access by host 1</vt:lpstr>
      <vt:lpstr>Access by host 2</vt:lpstr>
      <vt:lpstr>Mixing access controls</vt:lpstr>
      <vt:lpstr>User management</vt:lpstr>
      <vt:lpstr>htpasswd</vt:lpstr>
      <vt:lpstr>htpasswd: examples of use</vt:lpstr>
      <vt:lpstr>Anonymous access</vt:lpstr>
      <vt:lpstr>Example</vt:lpstr>
      <vt:lpstr>Search engine spider control (1)</vt:lpstr>
      <vt:lpstr>Search engine spider control (2)</vt:lpstr>
      <vt:lpstr>Example robots.txt</vt:lpstr>
      <vt:lpstr>Logging access</vt:lpstr>
      <vt:lpstr>Security of CGI scripts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control and user management in Apache</dc:title>
  <dc:creator>Jim Briggs</dc:creator>
  <cp:lastModifiedBy>Jim Briggs</cp:lastModifiedBy>
  <cp:revision>9</cp:revision>
  <dcterms:created xsi:type="dcterms:W3CDTF">2008-04-16T10:00:16Z</dcterms:created>
  <dcterms:modified xsi:type="dcterms:W3CDTF">2011-04-04T08:26:20Z</dcterms:modified>
</cp:coreProperties>
</file>